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6" r:id="rId3"/>
    <p:sldId id="277" r:id="rId4"/>
    <p:sldId id="275" r:id="rId5"/>
    <p:sldId id="276" r:id="rId6"/>
    <p:sldId id="269" r:id="rId7"/>
    <p:sldId id="267" r:id="rId8"/>
    <p:sldId id="257" r:id="rId9"/>
    <p:sldId id="258" r:id="rId10"/>
    <p:sldId id="273" r:id="rId11"/>
    <p:sldId id="274" r:id="rId12"/>
    <p:sldId id="259" r:id="rId13"/>
    <p:sldId id="260" r:id="rId14"/>
    <p:sldId id="279" r:id="rId15"/>
    <p:sldId id="280" r:id="rId16"/>
    <p:sldId id="278" r:id="rId17"/>
    <p:sldId id="263" r:id="rId18"/>
    <p:sldId id="261" r:id="rId19"/>
    <p:sldId id="262" r:id="rId20"/>
    <p:sldId id="264" r:id="rId21"/>
    <p:sldId id="265" r:id="rId2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322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94E45C-8A13-4375-B8A6-A1D51C32D23E}" type="datetimeFigureOut">
              <a:rPr lang="zh-TW" altLang="en-US" smtClean="0"/>
              <a:t>2015/10/30</a:t>
            </a:fld>
            <a:endParaRPr lang="zh-TW" altLang="en-US"/>
          </a:p>
        </p:txBody>
      </p:sp>
      <p:sp>
        <p:nvSpPr>
          <p:cNvPr id="2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0E28E2-38D6-44EE-BB7D-3F815466265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94E45C-8A13-4375-B8A6-A1D51C32D23E}" type="datetimeFigureOut">
              <a:rPr lang="zh-TW" altLang="en-US" smtClean="0"/>
              <a:t>2015/10/30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0E28E2-38D6-44EE-BB7D-3F815466265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94E45C-8A13-4375-B8A6-A1D51C32D23E}" type="datetimeFigureOut">
              <a:rPr lang="zh-TW" altLang="en-US" smtClean="0"/>
              <a:t>2015/10/30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0E28E2-38D6-44EE-BB7D-3F815466265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94E45C-8A13-4375-B8A6-A1D51C32D23E}" type="datetimeFigureOut">
              <a:rPr lang="zh-TW" altLang="en-US" smtClean="0"/>
              <a:t>2015/10/30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0E28E2-38D6-44EE-BB7D-3F815466265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94E45C-8A13-4375-B8A6-A1D51C32D23E}" type="datetimeFigureOut">
              <a:rPr lang="zh-TW" altLang="en-US" smtClean="0"/>
              <a:t>2015/10/30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0E28E2-38D6-44EE-BB7D-3F815466265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94E45C-8A13-4375-B8A6-A1D51C32D23E}" type="datetimeFigureOut">
              <a:rPr lang="zh-TW" altLang="en-US" smtClean="0"/>
              <a:t>2015/10/30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0E28E2-38D6-44EE-BB7D-3F815466265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94E45C-8A13-4375-B8A6-A1D51C32D23E}" type="datetimeFigureOut">
              <a:rPr lang="zh-TW" altLang="en-US" smtClean="0"/>
              <a:t>2015/10/30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0E28E2-38D6-44EE-BB7D-3F815466265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94E45C-8A13-4375-B8A6-A1D51C32D23E}" type="datetimeFigureOut">
              <a:rPr lang="zh-TW" altLang="en-US" smtClean="0"/>
              <a:t>2015/10/30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0E28E2-38D6-44EE-BB7D-3F815466265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94E45C-8A13-4375-B8A6-A1D51C32D23E}" type="datetimeFigureOut">
              <a:rPr lang="zh-TW" altLang="en-US" smtClean="0"/>
              <a:t>2015/10/30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0E28E2-38D6-44EE-BB7D-3F815466265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94E45C-8A13-4375-B8A6-A1D51C32D23E}" type="datetimeFigureOut">
              <a:rPr lang="zh-TW" altLang="en-US" smtClean="0"/>
              <a:t>2015/10/30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0E28E2-38D6-44EE-BB7D-3F815466265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94E45C-8A13-4375-B8A6-A1D51C32D23E}" type="datetimeFigureOut">
              <a:rPr lang="zh-TW" altLang="en-US" smtClean="0"/>
              <a:t>2015/10/30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0E28E2-38D6-44EE-BB7D-3F815466265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9" name="流程圖: 程序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流程圖: 程序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094E45C-8A13-4375-B8A6-A1D51C32D23E}" type="datetimeFigureOut">
              <a:rPr lang="zh-TW" altLang="en-US" smtClean="0"/>
              <a:t>2015/10/30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70E28E2-38D6-44EE-BB7D-3F815466265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48072" y="1844824"/>
            <a:ext cx="7772400" cy="2187674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sz="5300" b="1" dirty="0" smtClean="0"/>
              <a:t>104</a:t>
            </a:r>
            <a:r>
              <a:rPr lang="zh-TW" altLang="zh-TW" sz="5300" b="1" dirty="0" smtClean="0"/>
              <a:t>學年</a:t>
            </a:r>
            <a:r>
              <a:rPr lang="zh-TW" altLang="zh-TW" sz="5300" b="1" dirty="0"/>
              <a:t>度英速魔法學院 </a:t>
            </a:r>
            <a:r>
              <a:rPr lang="en-US" altLang="zh-TW" sz="5300" b="1" dirty="0" smtClean="0"/>
              <a:t/>
            </a:r>
            <a:br>
              <a:rPr lang="en-US" altLang="zh-TW" sz="5300" b="1" dirty="0" smtClean="0"/>
            </a:br>
            <a:r>
              <a:rPr lang="zh-TW" altLang="zh-TW" sz="5300" b="1" dirty="0" smtClean="0"/>
              <a:t>參加</a:t>
            </a:r>
            <a:r>
              <a:rPr lang="zh-TW" altLang="zh-TW" sz="5300" b="1" dirty="0"/>
              <a:t>學員注意事項</a:t>
            </a:r>
            <a:r>
              <a:rPr lang="zh-TW" altLang="zh-TW" dirty="0"/>
              <a:t/>
            </a:r>
            <a:br>
              <a:rPr lang="zh-TW" altLang="zh-TW" dirty="0"/>
            </a:b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648" y="3861048"/>
            <a:ext cx="7117180" cy="861420"/>
          </a:xfrm>
        </p:spPr>
        <p:txBody>
          <a:bodyPr/>
          <a:lstStyle/>
          <a:p>
            <a:pPr algn="ctr"/>
            <a:r>
              <a:rPr lang="zh-TW" altLang="en-US" sz="3600" dirty="0" smtClean="0">
                <a:solidFill>
                  <a:srgbClr val="0070C0"/>
                </a:solidFill>
              </a:rPr>
              <a:t>中和區自強國小教務處</a:t>
            </a:r>
            <a:endParaRPr lang="en-US" altLang="zh-TW" sz="3600" dirty="0" smtClean="0">
              <a:solidFill>
                <a:srgbClr val="0070C0"/>
              </a:solidFill>
            </a:endParaRPr>
          </a:p>
          <a:p>
            <a:endParaRPr lang="zh-TW" altLang="en-US" dirty="0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2915816" y="5157192"/>
            <a:ext cx="7117180" cy="861420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altLang="zh-TW" dirty="0" smtClean="0"/>
              <a:t>※</a:t>
            </a:r>
            <a:r>
              <a:rPr lang="zh-TW" altLang="en-US" dirty="0" smtClean="0"/>
              <a:t>相關內容已公告於校網</a:t>
            </a:r>
            <a:endParaRPr lang="zh-TW" altLang="en-US" dirty="0"/>
          </a:p>
        </p:txBody>
      </p:sp>
      <p:grpSp>
        <p:nvGrpSpPr>
          <p:cNvPr id="6" name="群組 5"/>
          <p:cNvGrpSpPr/>
          <p:nvPr/>
        </p:nvGrpSpPr>
        <p:grpSpPr>
          <a:xfrm>
            <a:off x="1032168" y="119773"/>
            <a:ext cx="8004328" cy="964906"/>
            <a:chOff x="467544" y="260648"/>
            <a:chExt cx="8436376" cy="964906"/>
          </a:xfrm>
        </p:grpSpPr>
        <p:pic>
          <p:nvPicPr>
            <p:cNvPr id="7" name="圖片 6" descr="自強國小校務簡報 - Microsoft PowerPoint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74" t="40180" r="36105" b="46726"/>
            <a:stretch/>
          </p:blipFill>
          <p:spPr>
            <a:xfrm>
              <a:off x="467544" y="260648"/>
              <a:ext cx="1152128" cy="964906"/>
            </a:xfrm>
            <a:prstGeom prst="rect">
              <a:avLst/>
            </a:prstGeom>
          </p:spPr>
        </p:pic>
        <p:sp>
          <p:nvSpPr>
            <p:cNvPr id="8" name="手繪多邊形 7"/>
            <p:cNvSpPr/>
            <p:nvPr/>
          </p:nvSpPr>
          <p:spPr>
            <a:xfrm>
              <a:off x="1595920" y="298383"/>
              <a:ext cx="7308000" cy="444718"/>
            </a:xfrm>
            <a:custGeom>
              <a:avLst/>
              <a:gdLst>
                <a:gd name="connsiteX0" fmla="*/ 0 w 7286324"/>
                <a:gd name="connsiteY0" fmla="*/ 519764 h 715656"/>
                <a:gd name="connsiteX1" fmla="*/ 1376412 w 7286324"/>
                <a:gd name="connsiteY1" fmla="*/ 279133 h 715656"/>
                <a:gd name="connsiteX2" fmla="*/ 4167739 w 7286324"/>
                <a:gd name="connsiteY2" fmla="*/ 712270 h 715656"/>
                <a:gd name="connsiteX3" fmla="*/ 7286324 w 7286324"/>
                <a:gd name="connsiteY3" fmla="*/ 0 h 715656"/>
                <a:gd name="connsiteX4" fmla="*/ 7286324 w 7286324"/>
                <a:gd name="connsiteY4" fmla="*/ 0 h 71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86324" h="715656">
                  <a:moveTo>
                    <a:pt x="0" y="519764"/>
                  </a:moveTo>
                  <a:cubicBezTo>
                    <a:pt x="340894" y="383406"/>
                    <a:pt x="681789" y="247049"/>
                    <a:pt x="1376412" y="279133"/>
                  </a:cubicBezTo>
                  <a:cubicBezTo>
                    <a:pt x="2071035" y="311217"/>
                    <a:pt x="3182754" y="758792"/>
                    <a:pt x="4167739" y="712270"/>
                  </a:cubicBezTo>
                  <a:cubicBezTo>
                    <a:pt x="5152724" y="665748"/>
                    <a:pt x="7286324" y="0"/>
                    <a:pt x="7286324" y="0"/>
                  </a:cubicBezTo>
                  <a:lnTo>
                    <a:pt x="7286324" y="0"/>
                  </a:lnTo>
                </a:path>
              </a:pathLst>
            </a:custGeom>
            <a:noFill/>
            <a:ln w="111125">
              <a:gradFill>
                <a:gsLst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0">
                    <a:srgbClr val="F952A0"/>
                  </a:gs>
                  <a:gs pos="100000">
                    <a:srgbClr val="F8B049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540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7" name="Picture 3" descr="H:\1-教學組\E-3-英語營隊\英速魔法營\104\照片\DSC012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6672"/>
            <a:ext cx="777686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04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1" name="Picture 3" descr="H:\1-教學組\E-3-英語營隊\英速魔法營\104\照片\DSC012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8083624" cy="606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49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06368" y="27463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zh-TW" altLang="zh-TW" b="1" dirty="0">
                <a:effectLst/>
              </a:rPr>
              <a:t>【參加學童</a:t>
            </a:r>
            <a:r>
              <a:rPr lang="zh-TW" altLang="en-US" b="1" dirty="0">
                <a:effectLst/>
              </a:rPr>
              <a:t>「</a:t>
            </a:r>
            <a:r>
              <a:rPr lang="zh-TW" altLang="en-US" b="1" dirty="0" smtClean="0">
                <a:effectLst/>
              </a:rPr>
              <a:t>不能攜帶</a:t>
            </a:r>
            <a:r>
              <a:rPr lang="zh-TW" altLang="en-US" b="1" dirty="0">
                <a:effectLst/>
              </a:rPr>
              <a:t>」</a:t>
            </a:r>
            <a:r>
              <a:rPr lang="zh-TW" altLang="en-US" b="1" dirty="0" smtClean="0">
                <a:effectLst/>
              </a:rPr>
              <a:t>的</a:t>
            </a:r>
            <a:r>
              <a:rPr lang="zh-TW" altLang="zh-TW" b="1" dirty="0">
                <a:effectLst/>
              </a:rPr>
              <a:t>物品】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9632" y="1508720"/>
            <a:ext cx="7498080" cy="5160640"/>
          </a:xfrm>
        </p:spPr>
        <p:txBody>
          <a:bodyPr/>
          <a:lstStyle/>
          <a:p>
            <a:pPr marL="82296" indent="0">
              <a:buNone/>
            </a:pPr>
            <a:r>
              <a:rPr lang="en-US" altLang="zh-TW" b="1" dirty="0"/>
              <a:t>2.</a:t>
            </a:r>
            <a:r>
              <a:rPr lang="zh-TW" altLang="zh-TW" b="1" dirty="0"/>
              <a:t>請勿讓孩子攜帶任何電子相關產品 </a:t>
            </a:r>
            <a:r>
              <a:rPr lang="zh-TW" altLang="zh-TW" dirty="0"/>
              <a:t>（</a:t>
            </a:r>
            <a:r>
              <a:rPr lang="zh-TW" altLang="zh-TW" dirty="0">
                <a:solidFill>
                  <a:srgbClr val="FF0000"/>
                </a:solidFill>
              </a:rPr>
              <a:t>可攜帶手機，但統一保管</a:t>
            </a:r>
            <a:r>
              <a:rPr lang="zh-TW" altLang="zh-TW" dirty="0"/>
              <a:t>）</a:t>
            </a:r>
          </a:p>
          <a:p>
            <a:r>
              <a:rPr lang="zh-TW" altLang="zh-TW" dirty="0"/>
              <a:t>例如：</a:t>
            </a:r>
            <a:r>
              <a:rPr lang="en-US" altLang="zh-TW" dirty="0"/>
              <a:t> MP3</a:t>
            </a:r>
            <a:r>
              <a:rPr lang="zh-TW" altLang="zh-TW" dirty="0"/>
              <a:t>、隨身聽、電動…，攜帶者一律由學院統一保管，結訓時發回。</a:t>
            </a:r>
          </a:p>
          <a:p>
            <a:r>
              <a:rPr lang="zh-TW" altLang="zh-TW" dirty="0"/>
              <a:t>家長聯絡可直接撥電話到英速魔法學院，本校參加之校區─</a:t>
            </a:r>
            <a:r>
              <a:rPr lang="zh-TW" altLang="zh-TW" dirty="0">
                <a:solidFill>
                  <a:srgbClr val="FF0000"/>
                </a:solidFill>
              </a:rPr>
              <a:t>闊瀨校區：（</a:t>
            </a:r>
            <a:r>
              <a:rPr lang="en-US" altLang="zh-TW" dirty="0">
                <a:solidFill>
                  <a:srgbClr val="FF0000"/>
                </a:solidFill>
              </a:rPr>
              <a:t>02</a:t>
            </a:r>
            <a:r>
              <a:rPr lang="zh-TW" altLang="zh-TW" dirty="0">
                <a:solidFill>
                  <a:srgbClr val="FF0000"/>
                </a:solidFill>
              </a:rPr>
              <a:t>）</a:t>
            </a:r>
            <a:r>
              <a:rPr lang="en-US" altLang="zh-TW" dirty="0">
                <a:solidFill>
                  <a:srgbClr val="FF0000"/>
                </a:solidFill>
              </a:rPr>
              <a:t>2665-7710 </a:t>
            </a:r>
            <a:r>
              <a:rPr lang="zh-TW" altLang="zh-TW" dirty="0">
                <a:solidFill>
                  <a:srgbClr val="FF0000"/>
                </a:solidFill>
              </a:rPr>
              <a:t>轉</a:t>
            </a:r>
            <a:r>
              <a:rPr lang="en-US" altLang="zh-TW" dirty="0">
                <a:solidFill>
                  <a:srgbClr val="FF0000"/>
                </a:solidFill>
              </a:rPr>
              <a:t>102</a:t>
            </a:r>
            <a:r>
              <a:rPr lang="zh-TW" altLang="zh-TW" dirty="0">
                <a:solidFill>
                  <a:srgbClr val="FF0000"/>
                </a:solidFill>
              </a:rPr>
              <a:t>、</a:t>
            </a:r>
            <a:r>
              <a:rPr lang="en-US" altLang="zh-TW" dirty="0">
                <a:solidFill>
                  <a:srgbClr val="FF0000"/>
                </a:solidFill>
              </a:rPr>
              <a:t>105 </a:t>
            </a:r>
            <a:endParaRPr lang="zh-TW" altLang="zh-TW" dirty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2924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0384" y="27463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zh-TW" altLang="zh-TW" b="1" dirty="0">
                <a:effectLst/>
              </a:rPr>
              <a:t>【參加學童</a:t>
            </a:r>
            <a:r>
              <a:rPr lang="zh-TW" altLang="en-US" b="1" dirty="0">
                <a:effectLst/>
              </a:rPr>
              <a:t>「不能攜帶」的</a:t>
            </a:r>
            <a:r>
              <a:rPr lang="zh-TW" altLang="zh-TW" b="1" dirty="0">
                <a:effectLst/>
              </a:rPr>
              <a:t>物品】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9632" y="1412776"/>
            <a:ext cx="7498080" cy="4800600"/>
          </a:xfrm>
        </p:spPr>
        <p:txBody>
          <a:bodyPr/>
          <a:lstStyle/>
          <a:p>
            <a:r>
              <a:rPr lang="en-US" altLang="zh-TW" b="1" dirty="0"/>
              <a:t>3.</a:t>
            </a:r>
            <a:r>
              <a:rPr lang="zh-TW" altLang="zh-TW" b="1" dirty="0"/>
              <a:t>禁止攜帶任何危險物品、違禁品</a:t>
            </a:r>
            <a:endParaRPr lang="zh-TW" altLang="zh-TW" dirty="0"/>
          </a:p>
          <a:p>
            <a:r>
              <a:rPr lang="zh-TW" altLang="zh-TW" dirty="0"/>
              <a:t>例如：火柴、打火機、煙火、刀子、酒精飲料、香菸、檳榔、毒品…，攜帶者一律沒收</a:t>
            </a:r>
            <a:r>
              <a:rPr lang="zh-TW" altLang="zh-TW" dirty="0" smtClean="0"/>
              <a:t>。</a:t>
            </a:r>
            <a:endParaRPr lang="zh-TW" altLang="zh-TW" dirty="0"/>
          </a:p>
          <a:p>
            <a:r>
              <a:rPr lang="en-US" altLang="zh-TW" b="1" dirty="0"/>
              <a:t>4.</a:t>
            </a:r>
            <a:r>
              <a:rPr lang="zh-TW" altLang="zh-TW" b="1" dirty="0"/>
              <a:t>為了孩子們的安全，請勿讓孩子配戴任何飾品</a:t>
            </a:r>
            <a:endParaRPr lang="zh-TW" altLang="zh-TW" dirty="0"/>
          </a:p>
          <a:p>
            <a:r>
              <a:rPr lang="zh-TW" altLang="zh-TW" dirty="0"/>
              <a:t>例如：項鍊、戒指、手環…等，配戴者一律由學院統一保管，結訓時發回。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6281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 descr="H:\1-教學組\E-3-英語營隊\英速魔法營\104\照片\DSC012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2028"/>
            <a:ext cx="4122400" cy="309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:\1-教學組\E-3-英語營隊\英速魔法營\104\照片\DSC012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88144"/>
            <a:ext cx="4093752" cy="307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H:\1-教學組\E-3-英語營隊\英速魔法營\104\照片\DSC012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750" y="3490796"/>
            <a:ext cx="4122400" cy="309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:\1-教學組\E-3-英語營隊\英速魔法營\104\照片\DSC0127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9878"/>
            <a:ext cx="4122400" cy="309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46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170" name="Picture 2" descr="H:\1-教學組\E-3-英語營隊\英速魔法營\104\照片\DSC012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004046" cy="375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H:\1-教學組\E-3-英語營隊\英速魔法營\104\照片\DSC012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244" y="2924944"/>
            <a:ext cx="5088564" cy="381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99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solidFill>
                  <a:srgbClr val="FF0000"/>
                </a:solidFill>
                <a:effectLst/>
              </a:rPr>
              <a:t>紀律報告單（紅單）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412776"/>
            <a:ext cx="8856984" cy="504056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altLang="zh-TW" dirty="0" smtClean="0"/>
              <a:t>Inappropriate Physical Behavior   </a:t>
            </a:r>
            <a:r>
              <a:rPr lang="zh-TW" altLang="zh-TW" dirty="0" smtClean="0"/>
              <a:t>不</a:t>
            </a:r>
            <a:r>
              <a:rPr lang="zh-TW" altLang="zh-TW" dirty="0"/>
              <a:t>適當肢體行為或接觸</a:t>
            </a:r>
          </a:p>
          <a:p>
            <a:pPr lvl="0"/>
            <a:r>
              <a:rPr lang="en-US" altLang="zh-TW" dirty="0" smtClean="0"/>
              <a:t>Disobedience/Defiance   </a:t>
            </a:r>
            <a:r>
              <a:rPr lang="zh-TW" altLang="zh-TW" dirty="0" smtClean="0"/>
              <a:t>不</a:t>
            </a:r>
            <a:r>
              <a:rPr lang="zh-TW" altLang="zh-TW" dirty="0"/>
              <a:t>聽從師長</a:t>
            </a:r>
            <a:r>
              <a:rPr lang="en-US" altLang="zh-TW" dirty="0"/>
              <a:t>/</a:t>
            </a:r>
            <a:r>
              <a:rPr lang="zh-TW" altLang="zh-TW" dirty="0"/>
              <a:t>反抗師長</a:t>
            </a:r>
          </a:p>
          <a:p>
            <a:pPr lvl="0"/>
            <a:r>
              <a:rPr lang="en-US" altLang="zh-TW" dirty="0"/>
              <a:t>Cheating   </a:t>
            </a:r>
            <a:r>
              <a:rPr lang="zh-TW" altLang="zh-TW" dirty="0"/>
              <a:t>作弊</a:t>
            </a:r>
          </a:p>
          <a:p>
            <a:pPr lvl="0"/>
            <a:r>
              <a:rPr lang="en-US" altLang="zh-TW" dirty="0"/>
              <a:t>Stealing   </a:t>
            </a:r>
            <a:r>
              <a:rPr lang="zh-TW" altLang="zh-TW" dirty="0"/>
              <a:t>偷竊</a:t>
            </a:r>
          </a:p>
          <a:p>
            <a:pPr lvl="0"/>
            <a:r>
              <a:rPr lang="en-US" altLang="zh-TW" dirty="0"/>
              <a:t>Vandalism   </a:t>
            </a:r>
            <a:r>
              <a:rPr lang="zh-TW" altLang="zh-TW" dirty="0"/>
              <a:t>破壞公物</a:t>
            </a:r>
          </a:p>
          <a:p>
            <a:pPr lvl="0"/>
            <a:r>
              <a:rPr lang="en-US" altLang="zh-TW" dirty="0"/>
              <a:t>Profanity   </a:t>
            </a:r>
            <a:r>
              <a:rPr lang="zh-TW" altLang="zh-TW" dirty="0"/>
              <a:t>罵髒話或言語不敬</a:t>
            </a:r>
          </a:p>
          <a:p>
            <a:pPr lvl="0"/>
            <a:r>
              <a:rPr lang="en-US" altLang="zh-TW" dirty="0"/>
              <a:t>Lying   </a:t>
            </a:r>
            <a:r>
              <a:rPr lang="zh-TW" altLang="zh-TW" dirty="0"/>
              <a:t>說謊</a:t>
            </a:r>
          </a:p>
          <a:p>
            <a:pPr lvl="0"/>
            <a:r>
              <a:rPr lang="en-US" altLang="zh-TW" dirty="0"/>
              <a:t>Not Working Cooperatively in a Group   </a:t>
            </a:r>
            <a:r>
              <a:rPr lang="zh-TW" altLang="zh-TW" dirty="0"/>
              <a:t>不合群</a:t>
            </a:r>
          </a:p>
          <a:p>
            <a:pPr lvl="0"/>
            <a:r>
              <a:rPr lang="en-US" altLang="zh-TW" dirty="0"/>
              <a:t>Disrespect   </a:t>
            </a:r>
            <a:r>
              <a:rPr lang="zh-TW" altLang="zh-TW" dirty="0"/>
              <a:t>不尊重師長</a:t>
            </a:r>
            <a:r>
              <a:rPr lang="en-US" altLang="zh-TW" dirty="0"/>
              <a:t>/</a:t>
            </a:r>
            <a:r>
              <a:rPr lang="zh-TW" altLang="zh-TW" dirty="0"/>
              <a:t>同學</a:t>
            </a:r>
          </a:p>
          <a:p>
            <a:pPr lvl="0"/>
            <a:r>
              <a:rPr lang="en-US" altLang="zh-TW" dirty="0"/>
              <a:t>Bullying/Making Fun of Another Student   </a:t>
            </a:r>
            <a:r>
              <a:rPr lang="zh-TW" altLang="zh-TW" dirty="0"/>
              <a:t>欺負</a:t>
            </a:r>
            <a:r>
              <a:rPr lang="en-US" altLang="zh-TW" dirty="0"/>
              <a:t>/</a:t>
            </a:r>
            <a:r>
              <a:rPr lang="zh-TW" altLang="zh-TW" dirty="0"/>
              <a:t>取笑同學</a:t>
            </a:r>
          </a:p>
        </p:txBody>
      </p:sp>
    </p:spTree>
    <p:extLst>
      <p:ext uri="{BB962C8B-B14F-4D97-AF65-F5344CB8AC3E}">
        <p14:creationId xmlns:p14="http://schemas.microsoft.com/office/powerpoint/2010/main" val="122901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648" y="269776"/>
            <a:ext cx="7498080" cy="1143000"/>
          </a:xfrm>
        </p:spPr>
        <p:txBody>
          <a:bodyPr>
            <a:normAutofit/>
          </a:bodyPr>
          <a:lstStyle/>
          <a:p>
            <a:r>
              <a:rPr lang="zh-TW" altLang="zh-TW" b="1" dirty="0">
                <a:effectLst/>
              </a:rPr>
              <a:t>【英速魔法學院規則與規章</a:t>
            </a:r>
            <a:r>
              <a:rPr lang="zh-TW" altLang="zh-TW" b="1" dirty="0" smtClean="0">
                <a:effectLst/>
              </a:rPr>
              <a:t>】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22392" y="1268760"/>
            <a:ext cx="7498080" cy="5616624"/>
          </a:xfrm>
        </p:spPr>
        <p:txBody>
          <a:bodyPr>
            <a:normAutofit fontScale="85000" lnSpcReduction="10000"/>
          </a:bodyPr>
          <a:lstStyle/>
          <a:p>
            <a:pPr marL="82296" indent="0">
              <a:buNone/>
            </a:pPr>
            <a:r>
              <a:rPr lang="en-US" altLang="zh-TW" b="1" dirty="0"/>
              <a:t>General Rules </a:t>
            </a:r>
            <a:r>
              <a:rPr lang="zh-TW" altLang="zh-TW" b="1" dirty="0"/>
              <a:t>基本規章</a:t>
            </a:r>
            <a:endParaRPr lang="zh-TW" altLang="zh-TW" dirty="0"/>
          </a:p>
          <a:p>
            <a:r>
              <a:rPr lang="en-US" altLang="zh-TW" dirty="0"/>
              <a:t>1.</a:t>
            </a:r>
            <a:r>
              <a:rPr lang="zh-TW" altLang="zh-TW" dirty="0"/>
              <a:t>學生在學院內應盡量使用英文。</a:t>
            </a:r>
          </a:p>
          <a:p>
            <a:r>
              <a:rPr lang="en-US" altLang="zh-TW" dirty="0"/>
              <a:t>2.</a:t>
            </a:r>
            <a:r>
              <a:rPr lang="zh-TW" altLang="zh-TW" dirty="0"/>
              <a:t>學生須參與學院內所有課程及活動：晨間運動、早午晚餐、升降旗、室內外各項課程、團體活動及夜間活動等。</a:t>
            </a:r>
          </a:p>
          <a:p>
            <a:r>
              <a:rPr lang="en-US" altLang="zh-TW" dirty="0"/>
              <a:t>3.</a:t>
            </a:r>
            <a:r>
              <a:rPr lang="zh-TW" altLang="zh-TW" dirty="0"/>
              <a:t>學生應遵守所有營隊規定及聽從指示。</a:t>
            </a:r>
          </a:p>
          <a:p>
            <a:r>
              <a:rPr lang="en-US" altLang="zh-TW" dirty="0"/>
              <a:t>4.</a:t>
            </a:r>
            <a:r>
              <a:rPr lang="zh-TW" altLang="zh-TW" dirty="0"/>
              <a:t>拒霸凌。</a:t>
            </a:r>
          </a:p>
          <a:p>
            <a:r>
              <a:rPr lang="en-US" altLang="zh-TW" dirty="0"/>
              <a:t>5.</a:t>
            </a:r>
            <a:r>
              <a:rPr lang="zh-TW" altLang="zh-TW" dirty="0">
                <a:solidFill>
                  <a:srgbClr val="FF0000"/>
                </a:solidFill>
              </a:rPr>
              <a:t>學生未經同意不可擅自進入教室或離開校園</a:t>
            </a:r>
            <a:r>
              <a:rPr lang="zh-TW" altLang="zh-TW" dirty="0"/>
              <a:t>。</a:t>
            </a:r>
          </a:p>
          <a:p>
            <a:r>
              <a:rPr lang="en-US" altLang="zh-TW" dirty="0"/>
              <a:t>6.</a:t>
            </a:r>
            <a:r>
              <a:rPr lang="zh-TW" altLang="zh-TW" dirty="0"/>
              <a:t>男生禁止進入女宿及女廁；女生禁止進入男宿及男廁。</a:t>
            </a:r>
          </a:p>
          <a:p>
            <a:r>
              <a:rPr lang="en-US" altLang="zh-TW" dirty="0"/>
              <a:t>7.</a:t>
            </a:r>
            <a:r>
              <a:rPr lang="zh-TW" altLang="zh-TW" dirty="0"/>
              <a:t>學生只能在第一天晚上打電話回家報平安，若發生任何緊急情況，助理一定會馬上通知緊急聯絡人。</a:t>
            </a:r>
            <a:r>
              <a:rPr lang="en-US" altLang="zh-TW" dirty="0"/>
              <a:t>    </a:t>
            </a: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323094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effectLst/>
              </a:rPr>
              <a:t>【英速魔法學院規則與規章】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9632" y="1580728"/>
            <a:ext cx="7498080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altLang="zh-TW" b="1" dirty="0"/>
              <a:t>Health/Safety </a:t>
            </a:r>
            <a:r>
              <a:rPr lang="zh-TW" altLang="zh-TW" b="1" dirty="0"/>
              <a:t>健康與安全</a:t>
            </a:r>
            <a:endParaRPr lang="zh-TW" altLang="zh-TW" dirty="0"/>
          </a:p>
          <a:p>
            <a:r>
              <a:rPr lang="en-US" altLang="zh-TW" dirty="0"/>
              <a:t>1.</a:t>
            </a:r>
            <a:r>
              <a:rPr lang="zh-TW" altLang="zh-TW" dirty="0"/>
              <a:t>學生所有攜帶之藥物請在抵達學院後交給校護。</a:t>
            </a:r>
          </a:p>
          <a:p>
            <a:r>
              <a:rPr lang="en-US" altLang="zh-TW" dirty="0"/>
              <a:t>2.</a:t>
            </a:r>
            <a:r>
              <a:rPr lang="zh-TW" altLang="zh-TW" dirty="0">
                <a:solidFill>
                  <a:srgbClr val="FF0000"/>
                </a:solidFill>
              </a:rPr>
              <a:t>任何受傷的情況，學生須馬上告知校護或師長。</a:t>
            </a:r>
          </a:p>
          <a:p>
            <a:r>
              <a:rPr lang="en-US" altLang="zh-TW" dirty="0"/>
              <a:t>3.</a:t>
            </a:r>
            <a:r>
              <a:rPr lang="zh-TW" altLang="zh-TW" dirty="0"/>
              <a:t>學生須攜帶並保管好自己的水壺，並隨時補充水分。</a:t>
            </a:r>
          </a:p>
          <a:p>
            <a:r>
              <a:rPr lang="en-US" altLang="zh-TW" dirty="0"/>
              <a:t>4.</a:t>
            </a:r>
            <a:r>
              <a:rPr lang="zh-TW" altLang="zh-TW" dirty="0">
                <a:solidFill>
                  <a:srgbClr val="FF0000"/>
                </a:solidFill>
              </a:rPr>
              <a:t>除了水之外，任何食物及飲料皆不得攜入宿舍。</a:t>
            </a:r>
          </a:p>
          <a:p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302042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8080" cy="1143000"/>
          </a:xfrm>
        </p:spPr>
        <p:txBody>
          <a:bodyPr/>
          <a:lstStyle/>
          <a:p>
            <a:r>
              <a:rPr lang="zh-TW" altLang="zh-TW" b="1" dirty="0">
                <a:effectLst/>
              </a:rPr>
              <a:t>【英速魔法學院規則與規章】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22392" y="1436712"/>
            <a:ext cx="7498080" cy="5304656"/>
          </a:xfrm>
        </p:spPr>
        <p:txBody>
          <a:bodyPr/>
          <a:lstStyle/>
          <a:p>
            <a:pPr marL="82296" indent="0">
              <a:buNone/>
            </a:pPr>
            <a:r>
              <a:rPr lang="en-US" altLang="zh-TW" b="1" dirty="0"/>
              <a:t>Prohibited Items </a:t>
            </a:r>
            <a:r>
              <a:rPr lang="zh-TW" altLang="zh-TW" b="1" dirty="0"/>
              <a:t>違禁物品</a:t>
            </a:r>
            <a:endParaRPr lang="zh-TW" altLang="zh-TW" dirty="0"/>
          </a:p>
          <a:p>
            <a:r>
              <a:rPr lang="en-US" altLang="zh-TW" dirty="0"/>
              <a:t>1.</a:t>
            </a:r>
            <a:r>
              <a:rPr lang="zh-TW" altLang="zh-TW" dirty="0"/>
              <a:t>學院對於貴重物品之遺失及失竊概不負責。</a:t>
            </a:r>
          </a:p>
          <a:p>
            <a:r>
              <a:rPr lang="en-US" altLang="zh-TW" dirty="0"/>
              <a:t>2.</a:t>
            </a:r>
            <a:r>
              <a:rPr lang="zh-TW" altLang="zh-TW" dirty="0">
                <a:solidFill>
                  <a:srgbClr val="FF0000"/>
                </a:solidFill>
              </a:rPr>
              <a:t>校園禁止攜帶手機、電玩、</a:t>
            </a:r>
            <a:r>
              <a:rPr lang="en-US" altLang="zh-TW" dirty="0">
                <a:solidFill>
                  <a:srgbClr val="FF0000"/>
                </a:solidFill>
              </a:rPr>
              <a:t>mp3 </a:t>
            </a:r>
            <a:r>
              <a:rPr lang="zh-TW" altLang="zh-TW" dirty="0">
                <a:solidFill>
                  <a:srgbClr val="FF0000"/>
                </a:solidFill>
              </a:rPr>
              <a:t>播放器、手電筒及其他電子產品。</a:t>
            </a:r>
          </a:p>
          <a:p>
            <a:r>
              <a:rPr lang="en-US" altLang="zh-TW" dirty="0"/>
              <a:t>3.</a:t>
            </a:r>
            <a:r>
              <a:rPr lang="zh-TW" altLang="zh-TW" dirty="0"/>
              <a:t>嚴禁攜帶酒、菸、檳榔、毒品、色情刊物、煙火或武器等違禁物品。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9872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67820" y="134076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zh-TW" altLang="en-US" sz="4400" b="1" dirty="0" smtClean="0"/>
              <a:t>地點：</a:t>
            </a:r>
            <a:r>
              <a:rPr lang="en-US" altLang="zh-TW" sz="4400" b="1" dirty="0" smtClean="0"/>
              <a:t/>
            </a:r>
            <a:br>
              <a:rPr lang="en-US" altLang="zh-TW" sz="4400" b="1" dirty="0" smtClean="0"/>
            </a:br>
            <a:r>
              <a:rPr lang="zh-TW" altLang="en-US" sz="4400" b="1" dirty="0"/>
              <a:t> </a:t>
            </a:r>
            <a:r>
              <a:rPr lang="zh-TW" altLang="en-US" sz="4400" b="1" dirty="0" smtClean="0"/>
              <a:t>  新北市英速魔法學院</a:t>
            </a:r>
            <a:r>
              <a:rPr lang="en-US" altLang="zh-TW" sz="4400" b="1" dirty="0" smtClean="0"/>
              <a:t>-</a:t>
            </a:r>
            <a:r>
              <a:rPr lang="zh-TW" altLang="en-US" sz="4400" b="1" dirty="0" smtClean="0"/>
              <a:t>闊瀨校區</a:t>
            </a:r>
            <a:endParaRPr lang="zh-TW" altLang="en-US" dirty="0"/>
          </a:p>
        </p:txBody>
      </p:sp>
      <p:pic>
        <p:nvPicPr>
          <p:cNvPr id="4" name="Picture 2" descr="http://pic.pimg.tw/jiydodo/1369905318-1251901132.jpg?v=13699053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92896"/>
            <a:ext cx="5266184" cy="317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群組 4"/>
          <p:cNvGrpSpPr/>
          <p:nvPr/>
        </p:nvGrpSpPr>
        <p:grpSpPr>
          <a:xfrm>
            <a:off x="1032168" y="119773"/>
            <a:ext cx="8004328" cy="964906"/>
            <a:chOff x="467544" y="260648"/>
            <a:chExt cx="8436376" cy="964906"/>
          </a:xfrm>
        </p:grpSpPr>
        <p:pic>
          <p:nvPicPr>
            <p:cNvPr id="6" name="圖片 5" descr="自強國小校務簡報 - Microsoft PowerPoint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74" t="40180" r="36105" b="46726"/>
            <a:stretch/>
          </p:blipFill>
          <p:spPr>
            <a:xfrm>
              <a:off x="467544" y="260648"/>
              <a:ext cx="1152128" cy="964906"/>
            </a:xfrm>
            <a:prstGeom prst="rect">
              <a:avLst/>
            </a:prstGeom>
          </p:spPr>
        </p:pic>
        <p:sp>
          <p:nvSpPr>
            <p:cNvPr id="7" name="手繪多邊形 6"/>
            <p:cNvSpPr/>
            <p:nvPr/>
          </p:nvSpPr>
          <p:spPr>
            <a:xfrm>
              <a:off x="1595920" y="298383"/>
              <a:ext cx="7308000" cy="444718"/>
            </a:xfrm>
            <a:custGeom>
              <a:avLst/>
              <a:gdLst>
                <a:gd name="connsiteX0" fmla="*/ 0 w 7286324"/>
                <a:gd name="connsiteY0" fmla="*/ 519764 h 715656"/>
                <a:gd name="connsiteX1" fmla="*/ 1376412 w 7286324"/>
                <a:gd name="connsiteY1" fmla="*/ 279133 h 715656"/>
                <a:gd name="connsiteX2" fmla="*/ 4167739 w 7286324"/>
                <a:gd name="connsiteY2" fmla="*/ 712270 h 715656"/>
                <a:gd name="connsiteX3" fmla="*/ 7286324 w 7286324"/>
                <a:gd name="connsiteY3" fmla="*/ 0 h 715656"/>
                <a:gd name="connsiteX4" fmla="*/ 7286324 w 7286324"/>
                <a:gd name="connsiteY4" fmla="*/ 0 h 71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86324" h="715656">
                  <a:moveTo>
                    <a:pt x="0" y="519764"/>
                  </a:moveTo>
                  <a:cubicBezTo>
                    <a:pt x="340894" y="383406"/>
                    <a:pt x="681789" y="247049"/>
                    <a:pt x="1376412" y="279133"/>
                  </a:cubicBezTo>
                  <a:cubicBezTo>
                    <a:pt x="2071035" y="311217"/>
                    <a:pt x="3182754" y="758792"/>
                    <a:pt x="4167739" y="712270"/>
                  </a:cubicBezTo>
                  <a:cubicBezTo>
                    <a:pt x="5152724" y="665748"/>
                    <a:pt x="7286324" y="0"/>
                    <a:pt x="7286324" y="0"/>
                  </a:cubicBezTo>
                  <a:lnTo>
                    <a:pt x="7286324" y="0"/>
                  </a:lnTo>
                </a:path>
              </a:pathLst>
            </a:custGeom>
            <a:noFill/>
            <a:ln w="111125">
              <a:gradFill>
                <a:gsLst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0">
                    <a:srgbClr val="F952A0"/>
                  </a:gs>
                  <a:gs pos="100000">
                    <a:srgbClr val="F8B049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0000FF"/>
                </a:solidFill>
              </a:endParaRPr>
            </a:p>
          </p:txBody>
        </p:sp>
      </p:grpSp>
      <p:sp>
        <p:nvSpPr>
          <p:cNvPr id="8" name="標題 1"/>
          <p:cNvSpPr txBox="1">
            <a:spLocks/>
          </p:cNvSpPr>
          <p:nvPr/>
        </p:nvSpPr>
        <p:spPr>
          <a:xfrm>
            <a:off x="1835696" y="5669613"/>
            <a:ext cx="7030204" cy="1143000"/>
          </a:xfrm>
          <a:prstGeom prst="rect">
            <a:avLst/>
          </a:prstGeom>
        </p:spPr>
        <p:txBody>
          <a:bodyPr anchor="ctr">
            <a:normAutofit fontScale="6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zh-TW" altLang="en-US" dirty="0">
                <a:effectLst/>
              </a:rPr>
              <a:t>地址</a:t>
            </a:r>
            <a:r>
              <a:rPr lang="en-US" altLang="zh-TW" dirty="0">
                <a:effectLst/>
              </a:rPr>
              <a:t>:23242</a:t>
            </a:r>
            <a:r>
              <a:rPr lang="zh-TW" altLang="en-US" dirty="0">
                <a:effectLst/>
              </a:rPr>
              <a:t>新北市坪林區坪雙路三段</a:t>
            </a:r>
            <a:r>
              <a:rPr lang="en-US" altLang="zh-TW" dirty="0">
                <a:effectLst/>
              </a:rPr>
              <a:t>2</a:t>
            </a:r>
            <a:r>
              <a:rPr lang="zh-TW" altLang="en-US" dirty="0">
                <a:effectLst/>
              </a:rPr>
              <a:t>號    </a:t>
            </a:r>
            <a:endParaRPr lang="en-US" altLang="zh-TW" dirty="0" smtClean="0">
              <a:effectLst/>
            </a:endParaRPr>
          </a:p>
          <a:p>
            <a:r>
              <a:rPr lang="zh-TW" altLang="en-US" dirty="0" smtClean="0">
                <a:effectLst/>
              </a:rPr>
              <a:t>電話</a:t>
            </a:r>
            <a:r>
              <a:rPr lang="en-US" altLang="zh-TW" dirty="0">
                <a:effectLst/>
              </a:rPr>
              <a:t>:(02)26657710   </a:t>
            </a:r>
            <a:r>
              <a:rPr lang="zh-TW" altLang="en-US" dirty="0">
                <a:effectLst/>
              </a:rPr>
              <a:t>外撥電話</a:t>
            </a:r>
            <a:r>
              <a:rPr lang="en-US" altLang="zh-TW" dirty="0">
                <a:effectLst/>
              </a:rPr>
              <a:t>:0934395605 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79610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effectLst/>
              </a:rPr>
              <a:t>【英速魔法學院規則與規章】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94400" y="1447800"/>
            <a:ext cx="7498080" cy="4800600"/>
          </a:xfrm>
        </p:spPr>
        <p:txBody>
          <a:bodyPr/>
          <a:lstStyle/>
          <a:p>
            <a:pPr marL="82296" indent="0">
              <a:buNone/>
            </a:pPr>
            <a:r>
              <a:rPr lang="en-US" altLang="zh-TW" b="1" dirty="0"/>
              <a:t>Respect for Others </a:t>
            </a:r>
            <a:r>
              <a:rPr lang="zh-TW" altLang="zh-TW" b="1" dirty="0"/>
              <a:t>尊重他人</a:t>
            </a:r>
            <a:endParaRPr lang="zh-TW" altLang="zh-TW" dirty="0"/>
          </a:p>
          <a:p>
            <a:r>
              <a:rPr lang="en-US" altLang="zh-TW" dirty="0"/>
              <a:t>1.</a:t>
            </a:r>
            <a:r>
              <a:rPr lang="zh-TW" altLang="zh-TW" dirty="0"/>
              <a:t>學生對學習英文應保持積極態度並且不得取笑其他同學。</a:t>
            </a:r>
          </a:p>
          <a:p>
            <a:r>
              <a:rPr lang="en-US" altLang="zh-TW" dirty="0"/>
              <a:t>2.</a:t>
            </a:r>
            <a:r>
              <a:rPr lang="zh-TW" altLang="zh-TW" dirty="0"/>
              <a:t>禁止使用不敬或褻瀆的言語。</a:t>
            </a:r>
          </a:p>
          <a:p>
            <a:r>
              <a:rPr lang="en-US" altLang="zh-TW" dirty="0"/>
              <a:t>3.</a:t>
            </a:r>
            <a:r>
              <a:rPr lang="zh-TW" altLang="zh-TW" dirty="0"/>
              <a:t>拳腳相向及粗暴嬉戲是不允許的。</a:t>
            </a:r>
          </a:p>
          <a:p>
            <a:r>
              <a:rPr lang="en-US" altLang="zh-TW" dirty="0"/>
              <a:t>4.</a:t>
            </a:r>
            <a:r>
              <a:rPr lang="zh-TW" altLang="zh-TW" dirty="0">
                <a:solidFill>
                  <a:srgbClr val="FF0000"/>
                </a:solidFill>
              </a:rPr>
              <a:t>睡眠時間在寢室要保持安靜。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9646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effectLst/>
              </a:rPr>
              <a:t>【英速魔法學院規則與規章】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altLang="zh-TW" b="1" dirty="0"/>
              <a:t>Respect for the Camp </a:t>
            </a:r>
            <a:r>
              <a:rPr lang="zh-TW" altLang="zh-TW" b="1" dirty="0"/>
              <a:t>尊重我們的學院</a:t>
            </a:r>
            <a:endParaRPr lang="zh-TW" altLang="zh-TW" dirty="0"/>
          </a:p>
          <a:p>
            <a:r>
              <a:rPr lang="en-US" altLang="zh-TW" dirty="0"/>
              <a:t>1.</a:t>
            </a:r>
            <a:r>
              <a:rPr lang="zh-TW" altLang="zh-TW" dirty="0"/>
              <a:t>嚴禁亂丟垃圾。</a:t>
            </a:r>
          </a:p>
          <a:p>
            <a:r>
              <a:rPr lang="en-US" altLang="zh-TW" dirty="0"/>
              <a:t>2.</a:t>
            </a:r>
            <a:r>
              <a:rPr lang="zh-TW" altLang="zh-TW" dirty="0"/>
              <a:t>學生應協助清理宿舍、教室及餐廳。</a:t>
            </a:r>
          </a:p>
          <a:p>
            <a:r>
              <a:rPr lang="en-US" altLang="zh-TW" dirty="0"/>
              <a:t>3.</a:t>
            </a:r>
            <a:r>
              <a:rPr lang="zh-TW" altLang="zh-TW" dirty="0"/>
              <a:t>蓄意破壞或偷竊行為將處以退學。</a:t>
            </a:r>
          </a:p>
          <a:p>
            <a:pPr marL="82296" indent="0">
              <a:buNone/>
            </a:pPr>
            <a:endParaRPr lang="en-US" altLang="zh-TW" b="1" dirty="0" smtClean="0"/>
          </a:p>
          <a:p>
            <a:pPr marL="82296" indent="0">
              <a:buNone/>
            </a:pPr>
            <a:r>
              <a:rPr lang="en-US" altLang="zh-TW" b="1" dirty="0" smtClean="0"/>
              <a:t>Consequences </a:t>
            </a:r>
            <a:r>
              <a:rPr lang="zh-TW" altLang="zh-TW" b="1" dirty="0"/>
              <a:t>結論</a:t>
            </a:r>
            <a:endParaRPr lang="zh-TW" altLang="zh-TW" dirty="0"/>
          </a:p>
          <a:p>
            <a:r>
              <a:rPr lang="en-US" altLang="zh-TW" dirty="0"/>
              <a:t> </a:t>
            </a:r>
            <a:r>
              <a:rPr lang="zh-TW" altLang="zh-TW" dirty="0"/>
              <a:t>學院保留破壞規則學生之退訓權利。</a:t>
            </a:r>
          </a:p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2123728" y="6237312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/>
              <a:t>~</a:t>
            </a:r>
            <a:r>
              <a:rPr lang="zh-TW" altLang="zh-TW" b="1" dirty="0"/>
              <a:t>以上節錄自「新北市英速魔法學院</a:t>
            </a:r>
            <a:r>
              <a:rPr lang="en-US" altLang="zh-TW" b="1" dirty="0" smtClean="0"/>
              <a:t>104</a:t>
            </a:r>
            <a:r>
              <a:rPr lang="zh-TW" altLang="zh-TW" b="1" dirty="0" smtClean="0"/>
              <a:t>學年</a:t>
            </a:r>
            <a:r>
              <a:rPr lang="zh-TW" altLang="zh-TW" b="1" dirty="0"/>
              <a:t>度實施計畫」</a:t>
            </a:r>
            <a:r>
              <a:rPr lang="en-US" altLang="zh-TW" b="1" dirty="0"/>
              <a:t>~</a:t>
            </a: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7015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 descr="H:\1-教學組\E-3-英語營隊\英速魔法營\104\照片\DSC012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400934" cy="63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H:\1-教學組\E-3-英語營隊\英速魔法營\104\照片\DSC012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40" y="226386"/>
            <a:ext cx="8684321" cy="651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:\1-教學組\E-3-英語營隊\英速魔法營\104\照片\DSC0128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67" y="226386"/>
            <a:ext cx="8555843" cy="641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64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H:\1-教學組\E-3-英語營隊\英速魔法營\104\照片\DSC012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5112568" cy="383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:\1-教學組\E-3-英語營隊\英速魔法營\104\照片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38482"/>
            <a:ext cx="4374232" cy="290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25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 descr="H:\1-教學組\E-3-英語營隊\英速魔法營\104\照片\DSC012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556861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H:\1-教學組\E-3-英語營隊\英速魔法營\104\照片\DSC012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826314"/>
            <a:ext cx="5292080" cy="396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84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課程規劃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4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4584728"/>
              </p:ext>
            </p:extLst>
          </p:nvPr>
        </p:nvGraphicFramePr>
        <p:xfrm>
          <a:off x="1547664" y="1556792"/>
          <a:ext cx="7272810" cy="44984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5657"/>
                <a:gridCol w="1148639"/>
                <a:gridCol w="971568"/>
                <a:gridCol w="1116664"/>
                <a:gridCol w="1003543"/>
                <a:gridCol w="1516739"/>
              </a:tblGrid>
              <a:tr h="11962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第一天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4858" marR="44858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第二天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4858" marR="44858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第三天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4858" marR="44858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784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0730</a:t>
                      </a:r>
                      <a:endParaRPr lang="zh-TW" sz="1400" kern="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4858" marR="44858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effectLst/>
                        </a:rPr>
                        <a:t>自強</a:t>
                      </a:r>
                      <a:r>
                        <a:rPr lang="zh-TW" sz="1400" kern="100" dirty="0" smtClean="0">
                          <a:effectLst/>
                        </a:rPr>
                        <a:t>上車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4858" marR="448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0700-0730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4858" marR="44858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起床盥洗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4858" marR="448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0700-0730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4858" marR="44858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起床盥洗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4858" marR="44858" marT="0" marB="0"/>
                </a:tc>
              </a:tr>
              <a:tr h="4784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0900</a:t>
                      </a:r>
                      <a:endParaRPr lang="zh-TW" sz="1400" kern="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4858" marR="44858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抵達英速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4858" marR="448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0730-0820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4858" marR="44858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早餐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4858" marR="448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0730-0820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4858" marR="44858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早餐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4858" marR="44858" marT="0" marB="0"/>
                </a:tc>
              </a:tr>
              <a:tr h="4784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0900-1150</a:t>
                      </a:r>
                      <a:endParaRPr lang="zh-TW" sz="1400" kern="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4858" marR="44858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分組認識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4858" marR="448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0820-1200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4858" marR="44858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課程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4858" marR="448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0820-1200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4858" marR="44858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課程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4858" marR="44858" marT="0" marB="0"/>
                </a:tc>
              </a:tr>
              <a:tr h="4784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1200-1315</a:t>
                      </a:r>
                      <a:endParaRPr lang="zh-TW" sz="1400" kern="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4858" marR="44858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用餐休息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4858" marR="448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1200-1315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4858" marR="44858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用餐休息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4858" marR="448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1200-1240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4858" marR="44858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結業式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4858" marR="44858" marT="0" marB="0"/>
                </a:tc>
              </a:tr>
              <a:tr h="4784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1320-1750</a:t>
                      </a:r>
                      <a:endParaRPr lang="zh-TW" sz="1400" kern="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4858" marR="44858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課程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4858" marR="448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1320-1750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4858" marR="44858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課程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4858" marR="448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1240-1250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4858" marR="44858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午餐餐盒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4858" marR="44858" marT="0" marB="0"/>
                </a:tc>
              </a:tr>
              <a:tr h="4784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1750-1850</a:t>
                      </a:r>
                      <a:endParaRPr lang="zh-TW" sz="1400" kern="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4858" marR="44858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晚餐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4858" marR="448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1750-1850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4858" marR="44858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晚餐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4858" marR="448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1250-1330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4858" marR="44858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道別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4858" marR="44858" marT="0" marB="0"/>
                </a:tc>
              </a:tr>
              <a:tr h="4784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1850-1950</a:t>
                      </a:r>
                      <a:endParaRPr lang="zh-TW" sz="1400" kern="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4858" marR="44858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品德課程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4858" marR="448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1850-1950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4858" marR="44858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品德課程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4858" marR="448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1330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4858" marR="44858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上車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4858" marR="44858" marT="0" marB="0"/>
                </a:tc>
              </a:tr>
              <a:tr h="4784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2000-2130</a:t>
                      </a:r>
                      <a:endParaRPr lang="zh-TW" sz="1400" kern="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4858" marR="44858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FF0000"/>
                          </a:solidFill>
                          <a:effectLst/>
                        </a:rPr>
                        <a:t>盥洗、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FF0000"/>
                          </a:solidFill>
                          <a:effectLst/>
                        </a:rPr>
                        <a:t>打電話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4858" marR="448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2000-2100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4858" marR="44858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盥洗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4858" marR="448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4858" marR="44858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4858" marR="44858" marT="0" marB="0"/>
                </a:tc>
              </a:tr>
              <a:tr h="4784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2130-0700</a:t>
                      </a:r>
                      <a:endParaRPr lang="zh-TW" sz="1400" kern="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4858" marR="44858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就寑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4858" marR="448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2100-0700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4858" marR="44858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就寑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4858" marR="448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1600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4858" marR="44858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統一放學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4858" marR="4485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34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 descr="http://ntcew.kuolai.ntpc.edu.tw/img2/139702601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982" y="971454"/>
            <a:ext cx="3596829" cy="238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fbcdn-sphotos-d-a.akamaihd.net/hphotos-ak-xpf1/v/t1.0-9/10639701_812959792093619_702922456969092226_n.jpg?oh=02498b2785dd910288aa384209e7b583&amp;oe=551D827C&amp;__gda__=1423035837_dbed3ff1e9225ce8cf92f95dbffe389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71454"/>
            <a:ext cx="3594639" cy="238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fbcdn-sphotos-c-a.akamaihd.net/hphotos-ak-xap1/v/t1.0-9/10603317_812959705426961_2112911818155009637_n.jpg?oh=662e2c361bb122467b018806380d42fb&amp;oe=551EAA30&amp;__gda__=1424054508_bd8bd717c48d2789783385c9ba66ad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45024"/>
            <a:ext cx="3480321" cy="231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content-b.xx.fbcdn.net/hphotos-xpa1/v/t1.0-9/10670143_802414189814846_4084252268343452067_n.jpg?oh=2f47d33fb6064c57bcda08c2c232f976&amp;oe=54E2BD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132" y="3645023"/>
            <a:ext cx="3596829" cy="239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93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b="1" dirty="0">
                <a:effectLst/>
              </a:rPr>
              <a:t>【參加學童攜帶物品</a:t>
            </a:r>
            <a:r>
              <a:rPr lang="zh-TW" altLang="zh-TW" b="1" dirty="0" smtClean="0">
                <a:effectLst/>
              </a:rPr>
              <a:t>】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0384" y="1340768"/>
            <a:ext cx="7498080" cy="5328592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en-US" altLang="zh-TW" b="1" dirty="0" smtClean="0">
                <a:latin typeface="Kozuka Gothic Pro B" pitchFamily="34" charset="-128"/>
                <a:ea typeface="Kozuka Gothic Pro B" pitchFamily="34" charset="-128"/>
                <a:cs typeface="Arial Unicode MS" pitchFamily="34" charset="-120"/>
              </a:rPr>
              <a:t>1</a:t>
            </a:r>
            <a:r>
              <a:rPr lang="en-US" altLang="zh-TW" b="1" dirty="0" smtClean="0"/>
              <a:t>.</a:t>
            </a:r>
            <a:r>
              <a:rPr lang="zh-TW" altLang="zh-TW" b="1" dirty="0"/>
              <a:t>參加學童需要準備以下幾項物品：</a:t>
            </a:r>
            <a:endParaRPr lang="zh-TW" altLang="zh-TW" dirty="0"/>
          </a:p>
          <a:p>
            <a:r>
              <a:rPr lang="en-US" altLang="zh-TW" dirty="0"/>
              <a:t>A. </a:t>
            </a:r>
            <a:r>
              <a:rPr lang="zh-TW" altLang="zh-TW" dirty="0">
                <a:solidFill>
                  <a:srgbClr val="FF0000"/>
                </a:solidFill>
              </a:rPr>
              <a:t>一定要穿運動鞋</a:t>
            </a:r>
          </a:p>
          <a:p>
            <a:r>
              <a:rPr lang="en-US" altLang="zh-TW" dirty="0"/>
              <a:t>B. </a:t>
            </a:r>
            <a:r>
              <a:rPr lang="zh-TW" altLang="zh-TW" dirty="0"/>
              <a:t>個人餐具</a:t>
            </a:r>
            <a:r>
              <a:rPr lang="en-US" altLang="zh-TW" dirty="0"/>
              <a:t> </a:t>
            </a:r>
            <a:r>
              <a:rPr lang="en-US" altLang="zh-TW" dirty="0" smtClean="0"/>
              <a:t>(</a:t>
            </a:r>
            <a:r>
              <a:rPr lang="zh-TW" altLang="zh-TW" dirty="0" smtClean="0"/>
              <a:t>準備</a:t>
            </a:r>
            <a:r>
              <a:rPr lang="zh-TW" altLang="zh-TW" dirty="0"/>
              <a:t>筷子、</a:t>
            </a:r>
            <a:r>
              <a:rPr lang="zh-TW" altLang="zh-TW" dirty="0" smtClean="0"/>
              <a:t>湯匙</a:t>
            </a:r>
            <a:r>
              <a:rPr lang="zh-TW" altLang="zh-TW" dirty="0"/>
              <a:t>、</a:t>
            </a:r>
            <a:r>
              <a:rPr lang="zh-TW" altLang="zh-TW" dirty="0" smtClean="0"/>
              <a:t>碗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C</a:t>
            </a:r>
            <a:r>
              <a:rPr lang="en-US" altLang="zh-TW" dirty="0"/>
              <a:t>. </a:t>
            </a:r>
            <a:r>
              <a:rPr lang="zh-TW" altLang="zh-TW" dirty="0"/>
              <a:t>水壺</a:t>
            </a:r>
          </a:p>
          <a:p>
            <a:r>
              <a:rPr lang="en-US" altLang="zh-TW" dirty="0"/>
              <a:t>D. </a:t>
            </a:r>
            <a:r>
              <a:rPr lang="en-US" altLang="zh-TW" dirty="0">
                <a:solidFill>
                  <a:srgbClr val="FF0000"/>
                </a:solidFill>
              </a:rPr>
              <a:t>3</a:t>
            </a:r>
            <a:r>
              <a:rPr lang="zh-TW" altLang="zh-TW" dirty="0">
                <a:solidFill>
                  <a:srgbClr val="FF0000"/>
                </a:solidFill>
              </a:rPr>
              <a:t>天</a:t>
            </a:r>
            <a:r>
              <a:rPr lang="en-US" altLang="zh-TW" dirty="0">
                <a:solidFill>
                  <a:srgbClr val="FF0000"/>
                </a:solidFill>
              </a:rPr>
              <a:t>2</a:t>
            </a:r>
            <a:r>
              <a:rPr lang="zh-TW" altLang="zh-TW" dirty="0">
                <a:solidFill>
                  <a:srgbClr val="FF0000"/>
                </a:solidFill>
              </a:rPr>
              <a:t>夜的換洗衣物 需準備</a:t>
            </a:r>
            <a:r>
              <a:rPr lang="zh-TW" altLang="zh-TW" dirty="0" smtClean="0">
                <a:solidFill>
                  <a:srgbClr val="FF0000"/>
                </a:solidFill>
              </a:rPr>
              <a:t>至少</a:t>
            </a:r>
            <a:r>
              <a:rPr lang="en-US" altLang="zh-TW" dirty="0" smtClean="0">
                <a:solidFill>
                  <a:srgbClr val="FF0000"/>
                </a:solidFill>
              </a:rPr>
              <a:t>2</a:t>
            </a:r>
            <a:r>
              <a:rPr lang="zh-TW" altLang="zh-TW" dirty="0" smtClean="0">
                <a:solidFill>
                  <a:srgbClr val="FF0000"/>
                </a:solidFill>
              </a:rPr>
              <a:t>套換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zh-TW" altLang="zh-TW" dirty="0" smtClean="0">
                <a:solidFill>
                  <a:srgbClr val="FF0000"/>
                </a:solidFill>
              </a:rPr>
              <a:t>洗衣</a:t>
            </a:r>
            <a:r>
              <a:rPr lang="zh-TW" altLang="zh-TW" dirty="0">
                <a:solidFill>
                  <a:srgbClr val="FF0000"/>
                </a:solidFill>
              </a:rPr>
              <a:t>物、</a:t>
            </a:r>
            <a:r>
              <a:rPr lang="en-US" altLang="zh-TW" dirty="0">
                <a:solidFill>
                  <a:srgbClr val="FF0000"/>
                </a:solidFill>
              </a:rPr>
              <a:t>2</a:t>
            </a:r>
            <a:r>
              <a:rPr lang="zh-TW" altLang="zh-TW" dirty="0">
                <a:solidFill>
                  <a:srgbClr val="FF0000"/>
                </a:solidFill>
              </a:rPr>
              <a:t>雙襪子以及禦寒外套</a:t>
            </a:r>
          </a:p>
          <a:p>
            <a:r>
              <a:rPr lang="en-US" altLang="zh-TW" dirty="0"/>
              <a:t>E. </a:t>
            </a:r>
            <a:r>
              <a:rPr lang="zh-TW" altLang="zh-TW" dirty="0"/>
              <a:t>盥洗用具</a:t>
            </a:r>
            <a:r>
              <a:rPr lang="en-US" altLang="zh-TW" dirty="0"/>
              <a:t>(</a:t>
            </a:r>
            <a:r>
              <a:rPr lang="zh-TW" altLang="zh-TW" dirty="0"/>
              <a:t>牙刷、牙膏、毛巾、漱口杯、拖鞋</a:t>
            </a:r>
            <a:r>
              <a:rPr lang="en-US" altLang="zh-TW" dirty="0"/>
              <a:t>)</a:t>
            </a:r>
            <a:endParaRPr lang="zh-TW" altLang="zh-TW" dirty="0"/>
          </a:p>
          <a:p>
            <a:r>
              <a:rPr lang="en-US" altLang="zh-TW" dirty="0"/>
              <a:t>F. </a:t>
            </a:r>
            <a:r>
              <a:rPr lang="zh-TW" altLang="zh-TW" dirty="0"/>
              <a:t>裝髒衣服的袋子及一個</a:t>
            </a:r>
            <a:r>
              <a:rPr lang="en-US" altLang="zh-TW" dirty="0"/>
              <a:t>A4</a:t>
            </a:r>
            <a:r>
              <a:rPr lang="zh-TW" altLang="zh-TW" dirty="0"/>
              <a:t>（約</a:t>
            </a:r>
            <a:r>
              <a:rPr lang="en-US" altLang="zh-TW" dirty="0"/>
              <a:t>30cm*30cm</a:t>
            </a:r>
            <a:r>
              <a:rPr lang="zh-TW" altLang="zh-TW" dirty="0"/>
              <a:t>）尺寸的隨身袋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7751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effectLst/>
              </a:rPr>
              <a:t>【參加學童攜帶物品】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9632" y="1364704"/>
            <a:ext cx="7498080" cy="5088632"/>
          </a:xfrm>
        </p:spPr>
        <p:txBody>
          <a:bodyPr>
            <a:normAutofit/>
          </a:bodyPr>
          <a:lstStyle/>
          <a:p>
            <a:r>
              <a:rPr lang="en-US" altLang="zh-TW" dirty="0"/>
              <a:t>G. </a:t>
            </a:r>
            <a:r>
              <a:rPr lang="zh-TW" altLang="zh-TW" dirty="0"/>
              <a:t>健保卡</a:t>
            </a:r>
          </a:p>
          <a:p>
            <a:r>
              <a:rPr lang="en-US" altLang="zh-TW" dirty="0"/>
              <a:t>H. </a:t>
            </a:r>
            <a:r>
              <a:rPr lang="zh-TW" altLang="zh-TW" dirty="0"/>
              <a:t>個人用藥</a:t>
            </a:r>
            <a:r>
              <a:rPr lang="en-US" altLang="zh-TW" dirty="0"/>
              <a:t> (</a:t>
            </a:r>
            <a:r>
              <a:rPr lang="zh-TW" altLang="zh-TW" dirty="0"/>
              <a:t>例如：氣喘用藥、暈車藥、防蚊液、防曬乳液、遮陽帽……</a:t>
            </a:r>
            <a:r>
              <a:rPr lang="en-US" altLang="zh-TW" dirty="0"/>
              <a:t>)</a:t>
            </a:r>
            <a:endParaRPr lang="zh-TW" altLang="zh-TW" dirty="0"/>
          </a:p>
          <a:p>
            <a:r>
              <a:rPr lang="en-US" altLang="zh-TW" dirty="0"/>
              <a:t>I. IC </a:t>
            </a:r>
            <a:r>
              <a:rPr lang="zh-TW" altLang="zh-TW" dirty="0"/>
              <a:t>電話卡、零錢</a:t>
            </a:r>
            <a:r>
              <a:rPr lang="en-US" altLang="zh-TW" dirty="0"/>
              <a:t>(</a:t>
            </a:r>
            <a:r>
              <a:rPr lang="zh-TW" altLang="zh-TW" dirty="0"/>
              <a:t>梯次第一天晚上需要打電話者</a:t>
            </a:r>
            <a:r>
              <a:rPr lang="en-US" altLang="zh-TW" dirty="0"/>
              <a:t>)</a:t>
            </a:r>
            <a:endParaRPr lang="zh-TW" altLang="zh-TW" dirty="0"/>
          </a:p>
          <a:p>
            <a:r>
              <a:rPr lang="en-US" altLang="zh-TW" dirty="0"/>
              <a:t>J. </a:t>
            </a:r>
            <a:r>
              <a:rPr lang="zh-TW" altLang="zh-TW" dirty="0"/>
              <a:t>鉛筆盒</a:t>
            </a:r>
          </a:p>
          <a:p>
            <a:r>
              <a:rPr lang="en-US" altLang="zh-TW" dirty="0"/>
              <a:t>K. </a:t>
            </a:r>
            <a:r>
              <a:rPr lang="zh-TW" altLang="zh-TW" dirty="0"/>
              <a:t>輕便雨衣</a:t>
            </a:r>
          </a:p>
          <a:p>
            <a:r>
              <a:rPr lang="en-US" altLang="zh-TW" dirty="0"/>
              <a:t>L. </a:t>
            </a:r>
            <a:r>
              <a:rPr lang="zh-TW" altLang="zh-TW" dirty="0">
                <a:solidFill>
                  <a:srgbClr val="FF0000"/>
                </a:solidFill>
              </a:rPr>
              <a:t>不要帶任何糖果餅乾零食飲料</a:t>
            </a:r>
            <a:r>
              <a:rPr lang="zh-TW" altLang="zh-TW" dirty="0"/>
              <a:t>（除水之外，寢室內禁止攜帶任何食物入內）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0265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164</TotalTime>
  <Words>943</Words>
  <Application>Microsoft Office PowerPoint</Application>
  <PresentationFormat>如螢幕大小 (4:3)</PresentationFormat>
  <Paragraphs>135</Paragraphs>
  <Slides>21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2" baseType="lpstr">
      <vt:lpstr>夏至</vt:lpstr>
      <vt:lpstr>104學年度英速魔法學院  參加學員注意事項 </vt:lpstr>
      <vt:lpstr>地點：    新北市英速魔法學院-闊瀨校區</vt:lpstr>
      <vt:lpstr>PowerPoint 簡報</vt:lpstr>
      <vt:lpstr>PowerPoint 簡報</vt:lpstr>
      <vt:lpstr>PowerPoint 簡報</vt:lpstr>
      <vt:lpstr>課程規劃</vt:lpstr>
      <vt:lpstr>PowerPoint 簡報</vt:lpstr>
      <vt:lpstr>【參加學童攜帶物品】</vt:lpstr>
      <vt:lpstr>【參加學童攜帶物品】</vt:lpstr>
      <vt:lpstr>PowerPoint 簡報</vt:lpstr>
      <vt:lpstr>PowerPoint 簡報</vt:lpstr>
      <vt:lpstr>【參加學童「不能攜帶」的物品】</vt:lpstr>
      <vt:lpstr>【參加學童「不能攜帶」的物品】</vt:lpstr>
      <vt:lpstr>PowerPoint 簡報</vt:lpstr>
      <vt:lpstr>PowerPoint 簡報</vt:lpstr>
      <vt:lpstr>紀律報告單（紅單）</vt:lpstr>
      <vt:lpstr>【英速魔法學院規則與規章】</vt:lpstr>
      <vt:lpstr>【英速魔法學院規則與規章】</vt:lpstr>
      <vt:lpstr>【英速魔法學院規則與規章】</vt:lpstr>
      <vt:lpstr>【英速魔法學院規則與規章】</vt:lpstr>
      <vt:lpstr>【英速魔法學院規則與規章】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102學年度英速魔法學院  參加學員注意事項</dc:title>
  <dc:creator>academic1</dc:creator>
  <cp:lastModifiedBy>academic1</cp:lastModifiedBy>
  <cp:revision>21</cp:revision>
  <dcterms:created xsi:type="dcterms:W3CDTF">2014-03-12T07:39:27Z</dcterms:created>
  <dcterms:modified xsi:type="dcterms:W3CDTF">2015-10-29T23:31:01Z</dcterms:modified>
</cp:coreProperties>
</file>