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65" r:id="rId2"/>
    <p:sldId id="279" r:id="rId3"/>
    <p:sldId id="266" r:id="rId4"/>
    <p:sldId id="297" r:id="rId5"/>
    <p:sldId id="298" r:id="rId6"/>
    <p:sldId id="299" r:id="rId7"/>
    <p:sldId id="305" r:id="rId8"/>
    <p:sldId id="284" r:id="rId9"/>
    <p:sldId id="292" r:id="rId10"/>
    <p:sldId id="302" r:id="rId11"/>
    <p:sldId id="291" r:id="rId12"/>
    <p:sldId id="303" r:id="rId13"/>
    <p:sldId id="285" r:id="rId14"/>
    <p:sldId id="304" r:id="rId15"/>
    <p:sldId id="293" r:id="rId16"/>
    <p:sldId id="300" r:id="rId17"/>
    <p:sldId id="294" r:id="rId18"/>
  </p:sldIdLst>
  <p:sldSz cx="9144000" cy="6858000" type="screen4x3"/>
  <p:notesSz cx="9929813" cy="679926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302919" cy="34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5624593" y="0"/>
            <a:ext cx="4302919" cy="34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366BB4A-32F6-441D-9277-8F92295AE62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2/22/2021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6458123"/>
            <a:ext cx="4302919" cy="34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5624593" y="6458123"/>
            <a:ext cx="4302919" cy="34114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1F73B57-9C45-41A0-A782-783859B4DC41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新細明體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834055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127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516779-82D8-4EB3-867A-52890EB648B1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3FD223-C748-443B-837F-E5622F80C4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7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AEE329-4F3F-4DE9-9EB5-B95CF1A3E213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2EF73A-D116-4305-9363-A00367F496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6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504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787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958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827538-F458-4813-9976-9BA02DCCFADD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C7C26FD-1234-46C2-A609-F4923FD0AAF0}" type="slidenum">
              <a:t>‹#›</a:t>
            </a:fld>
            <a:endParaRPr 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877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B24D29-E726-474B-9D85-5892F2A36A57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F7696-078F-4A38-A4FE-8926DEEFF63F}" type="slidenum">
              <a:t>‹#›</a:t>
            </a:fld>
            <a:endParaRPr 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4908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5" y="102348"/>
            <a:ext cx="3288566" cy="756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1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01FDE3-47AA-4A1D-A742-756491510F57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72354-FBA9-498C-89F6-08527F70D9F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lang="en-US"/>
            </a:lvl1pPr>
          </a:lstStyle>
          <a:p>
            <a:pPr lvl="0"/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0DE0B-5F88-4875-9F78-119D61CD002B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12FDD9-9907-40F9-BA37-E449CFF2BC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7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微軟正黑體" pitchFamily="34"/>
              </a:defRPr>
            </a:lvl1pPr>
          </a:lstStyle>
          <a:p>
            <a:pPr lvl="0"/>
            <a:fld id="{E21341C3-7C92-4DC5-B41E-944D50F905ED}" type="datetime1">
              <a:rPr lang="en-US"/>
              <a:pPr lvl="0"/>
              <a:t>2/22/2021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微軟正黑體" pitchFamily="34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ea typeface="微軟正黑體" pitchFamily="34"/>
              </a:defRPr>
            </a:lvl1pPr>
          </a:lstStyle>
          <a:p>
            <a:pPr lvl="0"/>
            <a:fld id="{6ED0E633-6F10-4114-9609-BCC07C6B83D8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Arial"/>
          <a:ea typeface="微軟正黑體" pitchFamily="34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00"/>
          </a:solidFill>
          <a:uFillTx/>
          <a:latin typeface="Arial"/>
          <a:ea typeface="微軟正黑體" pitchFamily="34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Arial"/>
          <a:ea typeface="微軟正黑體" pitchFamily="34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Arial"/>
          <a:ea typeface="微軟正黑體" pitchFamily="34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Arial"/>
          <a:ea typeface="微軟正黑體" pitchFamily="34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Arial"/>
          <a:ea typeface="微軟正黑體" pitchFamily="34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ylIeyDEE_Zs" TargetMode="External"/><Relationship Id="rId3" Type="http://schemas.openxmlformats.org/officeDocument/2006/relationships/image" Target="../media/image20.wmf"/><Relationship Id="rId7" Type="http://schemas.openxmlformats.org/officeDocument/2006/relationships/hyperlink" Target="https://www.youtube.com/watch?v=9pGjA98R6jI" TargetMode="External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k47D2uybAIA" TargetMode="Externa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6"/>
          <p:cNvSpPr txBox="1"/>
          <p:nvPr/>
        </p:nvSpPr>
        <p:spPr>
          <a:xfrm>
            <a:off x="1847682" y="2520772"/>
            <a:ext cx="4295951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7F7F7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~</a:t>
            </a:r>
            <a:r>
              <a:rPr lang="zh-TW" sz="3600" b="1" i="0" u="none" strike="noStrike" kern="1200" cap="none" spc="0" baseline="0">
                <a:solidFill>
                  <a:srgbClr val="7F7F7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家庭幸福好溝通</a:t>
            </a:r>
            <a:endParaRPr lang="en-US" sz="3600" b="1" i="0" u="none" strike="noStrike" kern="1200" cap="none" spc="0" baseline="0">
              <a:solidFill>
                <a:srgbClr val="7F7F7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方塊 7"/>
          <p:cNvSpPr txBox="1"/>
          <p:nvPr/>
        </p:nvSpPr>
        <p:spPr>
          <a:xfrm>
            <a:off x="1874849" y="3228654"/>
            <a:ext cx="2794351" cy="4001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1" i="0" u="none" strike="noStrike" kern="1200" cap="none" spc="0" baseline="0">
                <a:solidFill>
                  <a:srgbClr val="7F7F7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主講人：○○○</a:t>
            </a:r>
            <a:endParaRPr lang="en-US" sz="2000" b="1" i="0" u="none" strike="noStrike" kern="1200" cap="none" spc="0" baseline="0">
              <a:solidFill>
                <a:srgbClr val="7F7F7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文字方塊 8"/>
          <p:cNvSpPr txBox="1"/>
          <p:nvPr/>
        </p:nvSpPr>
        <p:spPr>
          <a:xfrm>
            <a:off x="1835694" y="1412775"/>
            <a:ext cx="4522256" cy="11079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66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家長日簡報</a:t>
            </a:r>
            <a:endParaRPr lang="en-US" sz="66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12944" y="827358"/>
            <a:ext cx="7929621" cy="46166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艾森柏格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Eisenberg 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利社會道德推理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微軟正黑體" pitchFamily="34"/>
            </a:endParaRPr>
          </a:p>
        </p:txBody>
      </p:sp>
      <p:pic>
        <p:nvPicPr>
          <p:cNvPr id="3" name="表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6" y="1746101"/>
            <a:ext cx="8856978" cy="4608511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5652116" y="1104357"/>
            <a:ext cx="2795448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資料來源：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Ormrod (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2003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)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微軟正黑體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5"/>
          <p:cNvSpPr txBox="1"/>
          <p:nvPr/>
        </p:nvSpPr>
        <p:spPr>
          <a:xfrm>
            <a:off x="1547667" y="2886038"/>
            <a:ext cx="5976664" cy="830997"/>
          </a:xfrm>
          <a:prstGeom prst="rect">
            <a:avLst/>
          </a:prstGeom>
          <a:solidFill>
            <a:srgbClr val="9BBB59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三、迎接十二年國教 </a:t>
            </a:r>
            <a:r>
              <a:rPr lang="en-US" sz="4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        </a:t>
            </a: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3836182"/>
            <a:ext cx="4499991" cy="302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2934" y="3717035"/>
            <a:ext cx="3062243" cy="249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7" y="5103275"/>
            <a:ext cx="1296143" cy="17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8"/>
          <p:cNvSpPr txBox="1"/>
          <p:nvPr/>
        </p:nvSpPr>
        <p:spPr>
          <a:xfrm>
            <a:off x="1000097" y="428606"/>
            <a:ext cx="4288353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實施新課綱的重要改變</a:t>
            </a:r>
            <a:endParaRPr lang="en-US" sz="3200" b="1" i="0" u="none" strike="noStrike" kern="1200" cap="none" spc="0" baseline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方塊 36"/>
          <p:cNvSpPr txBox="1"/>
          <p:nvPr/>
        </p:nvSpPr>
        <p:spPr>
          <a:xfrm>
            <a:off x="395532" y="1071548"/>
            <a:ext cx="8391302" cy="452431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1.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適用於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108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學年度起入學的學生。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2.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新課綱的教學以「素養」為導向，而核心素養就是指一個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人為了適應</a:t>
            </a:r>
            <a:r>
              <a:rPr lang="zh-TW" sz="2400" b="0" i="0" u="none" strike="noStrike" kern="1200" cap="none" spc="0" baseline="0">
                <a:solidFill>
                  <a:srgbClr val="FF3399"/>
                </a:solidFill>
                <a:uFillTx/>
                <a:latin typeface="微軟正黑體" pitchFamily="34"/>
                <a:ea typeface="微軟正黑體" pitchFamily="34"/>
              </a:rPr>
              <a:t>現在生活和未來挑戰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，所應具備的</a:t>
            </a:r>
            <a:r>
              <a:rPr lang="zh-TW" sz="2400" b="0" i="0" u="none" strike="noStrike" kern="1200" cap="none" spc="0" baseline="0">
                <a:solidFill>
                  <a:srgbClr val="FF3399"/>
                </a:solidFill>
                <a:uFillTx/>
                <a:latin typeface="微軟正黑體" pitchFamily="34"/>
                <a:ea typeface="微軟正黑體" pitchFamily="34"/>
              </a:rPr>
              <a:t>知識、能力</a:t>
            </a:r>
            <a:endParaRPr lang="en-US" sz="2400" b="0" i="0" u="none" strike="noStrike" kern="1200" cap="none" spc="0" baseline="0">
              <a:solidFill>
                <a:srgbClr val="FF3399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FF3399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400" b="0" i="0" u="none" strike="noStrike" kern="1200" cap="none" spc="0" baseline="0">
                <a:solidFill>
                  <a:srgbClr val="FF3399"/>
                </a:solidFill>
                <a:uFillTx/>
                <a:latin typeface="微軟正黑體" pitchFamily="34"/>
                <a:ea typeface="微軟正黑體" pitchFamily="34"/>
              </a:rPr>
              <a:t>和態度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，強調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學習應與生活相結合。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3.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低年級「綜合活動」融入「生活課程」。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4.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語文領域新增「新住民語文」選項。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(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越南、印尼、柬埔寨、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泰國、菲律賓、馬來西亞與緬甸語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            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8"/>
          <p:cNvSpPr txBox="1"/>
          <p:nvPr/>
        </p:nvSpPr>
        <p:spPr>
          <a:xfrm>
            <a:off x="1000097" y="428606"/>
            <a:ext cx="4288353" cy="584777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2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迎向新課綱的教養策略</a:t>
            </a:r>
            <a:endParaRPr lang="en-US" sz="3200" b="1" i="0" u="none" strike="noStrike" kern="1200" cap="none" spc="0" baseline="0">
              <a:solidFill>
                <a:srgbClr val="FF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方塊 36"/>
          <p:cNvSpPr txBox="1"/>
          <p:nvPr/>
        </p:nvSpPr>
        <p:spPr>
          <a:xfrm>
            <a:off x="395532" y="1071548"/>
            <a:ext cx="8391302" cy="47705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1.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扎根閱讀以培養自學能力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閱讀能力是未來持續自學的關鍵能力。進入小學後，父母要陪伴孩子培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養閱讀長文的耐性和能力。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2.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培養學習的自我管理能力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小學階段孩子的主要發展重點，是跟學習相關的自我管理能力，比如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準時完成家庭作業、帶齊學用品、時間管理、衝動控制等。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3.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多探索課本以外的興趣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1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父母可陪伴孩子參與才藝課或社團活動，從中找到孩子的亮點，並在生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活中培養品格力。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4.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維持學習動機比考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100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分重要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學習上要容許犯錯，不需追求完美的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100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分。小學階段維持學習動機，</a:t>
            </a:r>
            <a:endParaRPr lang="en-US" sz="20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成績保持中間以上就可。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1" u="none" strike="noStrike" kern="1200" cap="none" spc="0" baseline="0">
              <a:solidFill>
                <a:srgbClr val="0000FF"/>
              </a:solidFill>
              <a:uFillTx/>
              <a:latin typeface="標楷體" pitchFamily="65"/>
              <a:ea typeface="標楷體" pitchFamily="65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                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標楷體"/>
                <a:ea typeface="標楷體"/>
              </a:rPr>
              <a:t>(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改寫自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 9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個策略 幫孩子面對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12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年國教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/</a:t>
            </a:r>
            <a:r>
              <a:rPr lang="zh-TW" sz="20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陳雅慧</a:t>
            </a:r>
            <a:r>
              <a: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4"/>
          <p:cNvSpPr txBox="1"/>
          <p:nvPr/>
        </p:nvSpPr>
        <p:spPr>
          <a:xfrm>
            <a:off x="0" y="116631"/>
            <a:ext cx="5904655" cy="7694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400" b="1" i="0" u="none" strike="noStrike" kern="1200" cap="none" spc="60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十二年國教諮詢管道</a:t>
            </a:r>
            <a:endParaRPr lang="en-US" sz="4400" b="1" i="0" u="none" strike="noStrike" kern="1200" cap="none" spc="60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文字方塊 6"/>
          <p:cNvSpPr txBox="1"/>
          <p:nvPr/>
        </p:nvSpPr>
        <p:spPr>
          <a:xfrm>
            <a:off x="467541" y="1124739"/>
            <a:ext cx="8280916" cy="492442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各校教務主任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教育部設立免付費諮詢專線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0800-012-580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臺北市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12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年國教諮詢專線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02-2766-8812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新北市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1999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市民服務熱線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</a:t>
            </a: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分機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2663</a:t>
            </a:r>
            <a:r>
              <a:rPr lang="zh-TW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、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2664</a:t>
            </a:r>
            <a:r>
              <a:rPr lang="zh-TW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、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2659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基隆市政府教育處國教專線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02-2430-1505</a:t>
            </a:r>
            <a:r>
              <a:rPr lang="zh-TW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分機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110</a:t>
            </a:r>
            <a:endParaRPr lang="en-US" sz="2400" b="0" i="0" u="none" strike="noStrike" kern="1200" cap="none" spc="0" baseline="0">
              <a:solidFill>
                <a:srgbClr val="000000"/>
              </a:solidFill>
              <a:uFillTx/>
              <a:latin typeface="微軟正黑體 Light" pitchFamily="34"/>
              <a:ea typeface="微軟正黑體 Light" pitchFamily="34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教育部十二年國民基本教育資訊網 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     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 http://12basic.edu.tw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新北市十二年國民基本教育網站</a:t>
            </a:r>
            <a:r>
              <a: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微軟正黑體 Light" pitchFamily="34"/>
                <a:ea typeface="微軟正黑體 Light" pitchFamily="34"/>
              </a:rPr>
              <a:t>                                     </a:t>
            </a:r>
            <a:r>
              <a:rPr lang="en-US" sz="2400" b="0" i="0" u="none" strike="noStrike" kern="1200" cap="none" spc="0" baseline="0">
                <a:solidFill>
                  <a:srgbClr val="31859C"/>
                </a:solidFill>
                <a:uFillTx/>
                <a:latin typeface="微軟正黑體 Light" pitchFamily="34"/>
                <a:ea typeface="微軟正黑體 Light" pitchFamily="34"/>
              </a:rPr>
              <a:t>http://se.ntpc.edu.tw/12basic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0" i="0" u="none" strike="noStrike" kern="1200" cap="none" spc="0" baseline="0">
              <a:solidFill>
                <a:srgbClr val="31859C"/>
              </a:solidFill>
              <a:uFillTx/>
              <a:latin typeface="微軟正黑體 Light" pitchFamily="34"/>
              <a:ea typeface="微軟正黑體 Light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5"/>
          <p:cNvSpPr txBox="1"/>
          <p:nvPr/>
        </p:nvSpPr>
        <p:spPr>
          <a:xfrm>
            <a:off x="1573645" y="2742532"/>
            <a:ext cx="4979246" cy="830997"/>
          </a:xfrm>
          <a:prstGeom prst="rect">
            <a:avLst/>
          </a:prstGeom>
          <a:solidFill>
            <a:srgbClr val="9BBB59">
              <a:alpha val="50000"/>
            </a:srgbClr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四、幸福家庭</a:t>
            </a:r>
            <a:r>
              <a:rPr lang="en-US" sz="4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123</a:t>
            </a: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3836182"/>
            <a:ext cx="4499991" cy="302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2934" y="3717035"/>
            <a:ext cx="3062243" cy="249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7" y="5103275"/>
            <a:ext cx="1296143" cy="17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214280" y="188640"/>
            <a:ext cx="8640961" cy="6669359"/>
            <a:chOff x="214280" y="188640"/>
            <a:chExt cx="8640961" cy="6669359"/>
          </a:xfrm>
        </p:grpSpPr>
        <p:sp>
          <p:nvSpPr>
            <p:cNvPr id="3" name="Rectangle 5"/>
            <p:cNvSpPr/>
            <p:nvPr/>
          </p:nvSpPr>
          <p:spPr>
            <a:xfrm>
              <a:off x="358298" y="2529897"/>
              <a:ext cx="8496943" cy="2800770"/>
            </a:xfrm>
            <a:prstGeom prst="rect">
              <a:avLst/>
            </a:prstGeom>
            <a:gradFill>
              <a:gsLst>
                <a:gs pos="0">
                  <a:srgbClr val="DAFDA7"/>
                </a:gs>
                <a:gs pos="100000">
                  <a:srgbClr val="E4FDC2"/>
                </a:gs>
              </a:gsLst>
              <a:lin ang="16200000"/>
            </a:gradFill>
            <a:ln w="9528">
              <a:solidFill>
                <a:srgbClr val="98B954"/>
              </a:solidFill>
              <a:prstDash val="solid"/>
              <a:miter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每</a:t>
              </a:r>
              <a:r>
                <a:rPr lang="en-US" sz="6600" b="1" i="0" u="none" strike="noStrike" kern="1200" cap="none" spc="0" baseline="0">
                  <a:solidFill>
                    <a:srgbClr val="FF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1</a:t>
              </a:r>
              <a:r>
                <a:rPr lang="zh-TW" sz="4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天陪伴家人</a:t>
              </a:r>
              <a:r>
                <a:rPr lang="en-US" sz="4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 </a:t>
              </a:r>
              <a:r>
                <a:rPr lang="en-US" sz="6600" b="1" i="0" u="none" strike="noStrike" kern="1200" cap="none" spc="0" baseline="0">
                  <a:solidFill>
                    <a:srgbClr val="FF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20</a:t>
              </a:r>
              <a:r>
                <a:rPr lang="en-US" sz="6000" b="1" i="0" u="none" strike="noStrike" kern="1200" cap="none" spc="0" baseline="0">
                  <a:solidFill>
                    <a:srgbClr val="FF0000"/>
                  </a:solidFill>
                  <a:uFillTx/>
                  <a:latin typeface="微軟正黑體" pitchFamily="34"/>
                  <a:ea typeface="微軟正黑體" pitchFamily="34"/>
                </a:rPr>
                <a:t> </a:t>
              </a:r>
              <a:r>
                <a:rPr lang="zh-TW" sz="4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分鐘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一起做</a:t>
              </a:r>
              <a:r>
                <a:rPr lang="en-US" sz="5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 </a:t>
              </a:r>
              <a:r>
                <a:rPr lang="en-US" sz="6600" b="1" i="0" u="none" strike="noStrike" kern="1200" cap="none" spc="0" baseline="0">
                  <a:solidFill>
                    <a:srgbClr val="FF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3</a:t>
              </a:r>
              <a:r>
                <a:rPr lang="en-US" sz="6000" b="1" i="0" u="none" strike="noStrike" kern="1200" cap="none" spc="0" baseline="0">
                  <a:solidFill>
                    <a:srgbClr val="FF0000"/>
                  </a:solidFill>
                  <a:uFillTx/>
                  <a:latin typeface="微軟正黑體" pitchFamily="34"/>
                  <a:ea typeface="微軟正黑體" pitchFamily="34"/>
                </a:rPr>
                <a:t> </a:t>
              </a:r>
              <a:r>
                <a:rPr lang="zh-TW" sz="44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件事</a:t>
              </a: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(</a:t>
              </a:r>
              <a:r>
                <a:rPr lang="zh-TW" sz="28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閱讀、分享及遊戲或運動</a:t>
              </a: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)</a:t>
              </a:r>
              <a:r>
                <a:rPr lang="en-US" sz="28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 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4400" b="1" i="0" u="none" strike="noStrike" kern="1200" cap="none" spc="0" baseline="0">
                <a:solidFill>
                  <a:srgbClr val="000000"/>
                </a:solidFill>
                <a:uFillTx/>
                <a:latin typeface="標楷體" pitchFamily="65"/>
                <a:ea typeface="標楷體" pitchFamily="65"/>
              </a:endParaRPr>
            </a:p>
          </p:txBody>
        </p:sp>
        <p:sp>
          <p:nvSpPr>
            <p:cNvPr id="4" name="矩形 228"/>
            <p:cNvSpPr/>
            <p:nvPr/>
          </p:nvSpPr>
          <p:spPr>
            <a:xfrm>
              <a:off x="358298" y="188640"/>
              <a:ext cx="8496943" cy="2154436"/>
            </a:xfrm>
            <a:prstGeom prst="rect">
              <a:avLst/>
            </a:prstGeom>
            <a:solidFill>
              <a:srgbClr val="C00000"/>
            </a:solidFill>
            <a:ln w="76196">
              <a:solidFill>
                <a:srgbClr val="C00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5400" b="0" i="0" u="none" strike="noStrike" kern="120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心家庭運動</a:t>
              </a:r>
              <a:endParaRPr lang="en-US" sz="5400" b="0" i="0" u="none" strike="noStrike" kern="1200" cap="none" spc="0" baseline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5400" b="0" i="0" u="none" strike="noStrike" kern="120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幸 福 家 庭</a:t>
              </a:r>
              <a:r>
                <a:rPr lang="en-US" sz="5400" b="0" i="0" u="none" strike="noStrike" kern="120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 </a:t>
              </a:r>
              <a:r>
                <a:rPr lang="en-US" sz="8000" b="0" i="0" u="none" strike="noStrike" kern="1200" cap="none" spc="0" baseline="0">
                  <a:solidFill>
                    <a:srgbClr val="FFFFFF"/>
                  </a:solidFill>
                  <a:effectLst>
                    <a:outerShdw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1 2 3</a:t>
              </a:r>
            </a:p>
          </p:txBody>
        </p:sp>
        <p:pic>
          <p:nvPicPr>
            <p:cNvPr id="5" name="Picture 6" descr="C:\Users\admin\AppData\Local\Microsoft\Windows\INetCache\IE\J3FD5O8G\MC900297495[1].wm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878576" y="4653134"/>
              <a:ext cx="1928826" cy="20624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7" descr="C:\Users\admin\AppData\Local\Microsoft\Windows\INetCache\IE\48DPZ62B\MC900428321[1].wm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334963" y="4725143"/>
              <a:ext cx="2393652" cy="1945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8" descr="C:\Users\admin\AppData\Local\Microsoft\Windows\INetCache\IE\J3FD5O8G\MC900183060[1].wm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flipH="1">
              <a:off x="4678774" y="4808107"/>
              <a:ext cx="2071701" cy="20498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4" descr="C:\Users\admin\AppData\Local\Microsoft\Windows\INetCache\IE\ZAXH3IAI\MC900435039[1].wmf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14280" y="4647776"/>
              <a:ext cx="2606533" cy="20132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向右箭號 9">
            <a:hlinkClick r:id="rId6"/>
          </p:cNvPr>
          <p:cNvSpPr/>
          <p:nvPr/>
        </p:nvSpPr>
        <p:spPr>
          <a:xfrm>
            <a:off x="5572134" y="2143115"/>
            <a:ext cx="285750" cy="214317"/>
          </a:xfrm>
          <a:custGeom>
            <a:avLst>
              <a:gd name="f0" fmla="val 135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微軟正黑體" pitchFamily="34"/>
            </a:endParaRPr>
          </a:p>
        </p:txBody>
      </p:sp>
      <p:sp>
        <p:nvSpPr>
          <p:cNvPr id="10" name="向右箭號 10">
            <a:hlinkClick r:id="rId7"/>
          </p:cNvPr>
          <p:cNvSpPr/>
          <p:nvPr/>
        </p:nvSpPr>
        <p:spPr>
          <a:xfrm>
            <a:off x="6572268" y="2143115"/>
            <a:ext cx="285750" cy="214317"/>
          </a:xfrm>
          <a:custGeom>
            <a:avLst>
              <a:gd name="f0" fmla="val 135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val f7"/>
              <a:gd name="f15" fmla="val f8"/>
              <a:gd name="f16" fmla="pin 0 f0 21600"/>
              <a:gd name="f17" fmla="pin 0 f1 10800"/>
              <a:gd name="f18" fmla="*/ f10 f2 1"/>
              <a:gd name="f19" fmla="*/ f11 f2 1"/>
              <a:gd name="f20" fmla="+- f15 0 f14"/>
              <a:gd name="f21" fmla="val f16"/>
              <a:gd name="f22" fmla="val f17"/>
              <a:gd name="f23" fmla="*/ f16 f12 1"/>
              <a:gd name="f24" fmla="*/ f17 f13 1"/>
              <a:gd name="f25" fmla="*/ f18 1 f4"/>
              <a:gd name="f26" fmla="*/ f19 1 f4"/>
              <a:gd name="f27" fmla="*/ f20 1 21600"/>
              <a:gd name="f28" fmla="+- 21600 0 f22"/>
              <a:gd name="f29" fmla="+- 21600 0 f21"/>
              <a:gd name="f30" fmla="*/ f22 f13 1"/>
              <a:gd name="f31" fmla="*/ f21 f12 1"/>
              <a:gd name="f32" fmla="+- f25 0 f3"/>
              <a:gd name="f33" fmla="+- f26 0 f3"/>
              <a:gd name="f34" fmla="*/ 0 f27 1"/>
              <a:gd name="f35" fmla="*/ 21600 f27 1"/>
              <a:gd name="f36" fmla="*/ f29 f22 1"/>
              <a:gd name="f37" fmla="*/ f28 f13 1"/>
              <a:gd name="f38" fmla="*/ f36 1 10800"/>
              <a:gd name="f39" fmla="*/ f34 1 f27"/>
              <a:gd name="f40" fmla="*/ f35 1 f27"/>
              <a:gd name="f41" fmla="+- f21 f38 0"/>
              <a:gd name="f42" fmla="*/ f39 f12 1"/>
              <a:gd name="f43" fmla="*/ f39 f13 1"/>
              <a:gd name="f44" fmla="*/ f40 f13 1"/>
              <a:gd name="f45" fmla="*/ f41 f12 1"/>
            </a:gdLst>
            <a:ahLst>
              <a:ahXY gdRefX="f0" minX="f7" maxX="f8" gdRefY="f1" minY="f7" maxY="f9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3"/>
              </a:cxn>
              <a:cxn ang="f33">
                <a:pos x="f31" y="f44"/>
              </a:cxn>
            </a:cxnLst>
            <a:rect l="f42" t="f30" r="f45" b="f37"/>
            <a:pathLst>
              <a:path w="21600" h="21600">
                <a:moveTo>
                  <a:pt x="f7" y="f22"/>
                </a:moveTo>
                <a:lnTo>
                  <a:pt x="f21" y="f22"/>
                </a:lnTo>
                <a:lnTo>
                  <a:pt x="f21" y="f7"/>
                </a:lnTo>
                <a:lnTo>
                  <a:pt x="f8" y="f9"/>
                </a:lnTo>
                <a:lnTo>
                  <a:pt x="f21" y="f8"/>
                </a:lnTo>
                <a:lnTo>
                  <a:pt x="f21" y="f28"/>
                </a:lnTo>
                <a:lnTo>
                  <a:pt x="f7" y="f28"/>
                </a:lnTo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微軟正黑體" pitchFamily="34"/>
            </a:endParaRPr>
          </a:p>
        </p:txBody>
      </p:sp>
      <p:sp>
        <p:nvSpPr>
          <p:cNvPr id="11" name="橢圓 11">
            <a:hlinkClick r:id="rId8"/>
          </p:cNvPr>
          <p:cNvSpPr/>
          <p:nvPr/>
        </p:nvSpPr>
        <p:spPr>
          <a:xfrm>
            <a:off x="7643835" y="2143115"/>
            <a:ext cx="142875" cy="14287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4F81BD"/>
          </a:solidFill>
          <a:ln w="25402">
            <a:solidFill>
              <a:srgbClr val="385D8A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微軟正黑體" pitchFamily="3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8"/>
          <p:cNvSpPr txBox="1"/>
          <p:nvPr/>
        </p:nvSpPr>
        <p:spPr>
          <a:xfrm>
            <a:off x="395532" y="188640"/>
            <a:ext cx="1569659" cy="923333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結語</a:t>
            </a:r>
            <a:endParaRPr lang="en-US" sz="54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3" name="矩形 36"/>
          <p:cNvSpPr/>
          <p:nvPr/>
        </p:nvSpPr>
        <p:spPr>
          <a:xfrm>
            <a:off x="2051721" y="1214423"/>
            <a:ext cx="5112565" cy="2031321"/>
          </a:xfrm>
          <a:prstGeom prst="rect">
            <a:avLst/>
          </a:prstGeom>
          <a:solidFill>
            <a:srgbClr val="C0504D">
              <a:alpha val="5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微軟正黑體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愛，無所不在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0000FF"/>
                </a:solidFill>
                <a:uFillTx/>
                <a:latin typeface="微軟正黑體" pitchFamily="34"/>
                <a:ea typeface="微軟正黑體" pitchFamily="34"/>
              </a:rPr>
              <a:t>家，無可取代</a:t>
            </a:r>
            <a:endParaRPr lang="en-US" sz="5400" b="1" i="0" u="none" strike="noStrike" kern="1200" cap="none" spc="0" baseline="0">
              <a:solidFill>
                <a:srgbClr val="0000FF"/>
              </a:solidFill>
              <a:uFillTx/>
              <a:latin typeface="微軟正黑體" pitchFamily="34"/>
              <a:ea typeface="微軟正黑體" pitchFamily="34"/>
            </a:endParaRPr>
          </a:p>
        </p:txBody>
      </p:sp>
      <p:sp>
        <p:nvSpPr>
          <p:cNvPr id="4" name="矩形 1"/>
          <p:cNvSpPr/>
          <p:nvPr/>
        </p:nvSpPr>
        <p:spPr>
          <a:xfrm>
            <a:off x="2051721" y="3861044"/>
            <a:ext cx="5112565" cy="1569659"/>
          </a:xfrm>
          <a:prstGeom prst="rect">
            <a:avLst/>
          </a:prstGeom>
          <a:solidFill>
            <a:srgbClr val="8064A2">
              <a:alpha val="50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b="0" i="0" u="none" strike="noStrike" kern="1200" cap="none" spc="0" baseline="0">
                <a:solidFill>
                  <a:srgbClr val="7030A0"/>
                </a:solidFill>
                <a:uFillTx/>
                <a:latin typeface="微軟正黑體" pitchFamily="34"/>
                <a:ea typeface="微軟正黑體" pitchFamily="34"/>
              </a:rPr>
              <a:t>~</a:t>
            </a:r>
            <a:r>
              <a:rPr lang="zh-TW" sz="4800" b="0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家長的用心是</a:t>
            </a:r>
            <a:endParaRPr lang="en-US" sz="4800" b="0" i="0" u="none" strike="noStrike" kern="1200" cap="none" spc="0" baseline="0">
              <a:solidFill>
                <a:srgbClr val="7030A0"/>
              </a:solidFill>
              <a:uFillTx/>
              <a:latin typeface="標楷體" pitchFamily="65"/>
              <a:ea typeface="標楷體" pitchFamily="65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0" i="0" u="none" strike="noStrike" kern="1200" cap="none" spc="0" baseline="0">
                <a:solidFill>
                  <a:srgbClr val="7030A0"/>
                </a:solidFill>
                <a:uFillTx/>
                <a:latin typeface="標楷體" pitchFamily="65"/>
                <a:ea typeface="標楷體" pitchFamily="65"/>
              </a:rPr>
              <a:t>孩子的成長養分</a:t>
            </a:r>
            <a:endParaRPr lang="en-US" sz="4800" b="0" i="0" u="none" strike="noStrike" kern="1200" cap="none" spc="0" baseline="0">
              <a:solidFill>
                <a:srgbClr val="7030A0"/>
              </a:solidFill>
              <a:uFillTx/>
              <a:latin typeface="標楷體" pitchFamily="65"/>
              <a:ea typeface="標楷體" pitchFamily="6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橢圓 4"/>
          <p:cNvSpPr/>
          <p:nvPr/>
        </p:nvSpPr>
        <p:spPr>
          <a:xfrm>
            <a:off x="817052" y="620685"/>
            <a:ext cx="7566065" cy="756606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FFFFFF">
              <a:alpha val="76000"/>
            </a:srgbClr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rial"/>
              <a:ea typeface="微軟正黑體" pitchFamily="34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50142" y="2473845"/>
            <a:ext cx="7853434" cy="255454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60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一、新北市家庭教育中心簡介</a:t>
            </a:r>
            <a:endParaRPr lang="en-US" sz="4000" b="1" i="0" u="none" strike="noStrike" kern="1200" cap="none" spc="60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60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二、兒童發展特徵</a:t>
            </a:r>
            <a:endParaRPr lang="en-US" sz="4000" b="1" i="0" u="none" strike="noStrike" kern="1200" cap="none" spc="60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60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三、</a:t>
            </a:r>
            <a:r>
              <a:rPr lang="zh-TW" sz="4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迎接十二年國教</a:t>
            </a:r>
            <a:endParaRPr lang="en-US" sz="40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000" b="1" i="0" u="none" strike="noStrike" kern="1200" cap="none" spc="60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四、幸福家庭</a:t>
            </a:r>
            <a:r>
              <a:rPr lang="en-US" sz="4000" b="1" i="0" u="none" strike="noStrike" kern="1200" cap="none" spc="60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123</a:t>
            </a:r>
          </a:p>
        </p:txBody>
      </p:sp>
      <p:pic>
        <p:nvPicPr>
          <p:cNvPr id="4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9" y="4509116"/>
            <a:ext cx="1217944" cy="187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583" y="2935809"/>
            <a:ext cx="2580308" cy="183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54" y="5184785"/>
            <a:ext cx="2788097" cy="1568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5"/>
          <p:cNvSpPr txBox="1"/>
          <p:nvPr/>
        </p:nvSpPr>
        <p:spPr>
          <a:xfrm>
            <a:off x="550578" y="2276874"/>
            <a:ext cx="8186860" cy="830997"/>
          </a:xfrm>
          <a:prstGeom prst="rect">
            <a:avLst/>
          </a:prstGeom>
          <a:solidFill>
            <a:srgbClr val="9BBB59">
              <a:alpha val="50000"/>
            </a:srgbClr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48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一、新北市家庭教育中心簡介</a:t>
            </a:r>
            <a:endParaRPr lang="en-US" sz="48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9" y="3836182"/>
            <a:ext cx="4499991" cy="302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852934" y="3717035"/>
            <a:ext cx="3062243" cy="249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3847" y="5103275"/>
            <a:ext cx="1296143" cy="17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3"/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CB9921F-C605-4BEF-81BC-D36471EC39DA}" type="slidenum">
              <a:t>4</a:t>
            </a:fld>
            <a:endParaRPr lang="en-US" sz="1200" b="0" i="0" u="none" strike="noStrike" kern="1200" cap="none" spc="0" baseline="0">
              <a:solidFill>
                <a:srgbClr val="073E87"/>
              </a:solidFill>
              <a:uFillTx/>
              <a:latin typeface="Arial"/>
              <a:ea typeface="微軟正黑體" pitchFamily="34"/>
            </a:endParaRPr>
          </a:p>
        </p:txBody>
      </p:sp>
      <p:grpSp>
        <p:nvGrpSpPr>
          <p:cNvPr id="3" name="資料庫圖表 4"/>
          <p:cNvGrpSpPr/>
          <p:nvPr/>
        </p:nvGrpSpPr>
        <p:grpSpPr>
          <a:xfrm>
            <a:off x="1271189" y="1414092"/>
            <a:ext cx="6457612" cy="3901571"/>
            <a:chOff x="1271189" y="1414092"/>
            <a:chExt cx="6457612" cy="3901571"/>
          </a:xfrm>
        </p:grpSpPr>
        <p:sp>
          <p:nvSpPr>
            <p:cNvPr id="4" name="手繪多邊形 3"/>
            <p:cNvSpPr/>
            <p:nvPr/>
          </p:nvSpPr>
          <p:spPr>
            <a:xfrm>
              <a:off x="3669404" y="3654500"/>
              <a:ext cx="1661163" cy="166116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1165"/>
                <a:gd name="f7" fmla="val 830583"/>
                <a:gd name="f8" fmla="val 371865"/>
                <a:gd name="f9" fmla="val 1289301"/>
                <a:gd name="f10" fmla="val 1661166"/>
                <a:gd name="f11" fmla="+- 0 0 -90"/>
                <a:gd name="f12" fmla="*/ f3 1 1661165"/>
                <a:gd name="f13" fmla="*/ f4 1 1661165"/>
                <a:gd name="f14" fmla="+- f6 0 f5"/>
                <a:gd name="f15" fmla="*/ f11 f0 1"/>
                <a:gd name="f16" fmla="*/ f14 1 1661165"/>
                <a:gd name="f17" fmla="*/ 0 f14 1"/>
                <a:gd name="f18" fmla="*/ 830583 f14 1"/>
                <a:gd name="f19" fmla="*/ 1661166 f14 1"/>
                <a:gd name="f20" fmla="*/ f15 1 f2"/>
                <a:gd name="f21" fmla="*/ f17 1 1661165"/>
                <a:gd name="f22" fmla="*/ f18 1 1661165"/>
                <a:gd name="f23" fmla="*/ f19 1 1661165"/>
                <a:gd name="f24" fmla="*/ f5 1 f16"/>
                <a:gd name="f25" fmla="*/ f6 1 f16"/>
                <a:gd name="f26" fmla="+- f20 0 f1"/>
                <a:gd name="f27" fmla="*/ f21 1 f16"/>
                <a:gd name="f28" fmla="*/ f22 1 f16"/>
                <a:gd name="f29" fmla="*/ f23 1 f16"/>
                <a:gd name="f30" fmla="*/ f24 f12 1"/>
                <a:gd name="f31" fmla="*/ f25 f12 1"/>
                <a:gd name="f32" fmla="*/ f25 f13 1"/>
                <a:gd name="f33" fmla="*/ f24 f13 1"/>
                <a:gd name="f34" fmla="*/ f27 f12 1"/>
                <a:gd name="f35" fmla="*/ f28 f13 1"/>
                <a:gd name="f36" fmla="*/ f28 f12 1"/>
                <a:gd name="f37" fmla="*/ f27 f13 1"/>
                <a:gd name="f38" fmla="*/ f29 f12 1"/>
                <a:gd name="f39" fmla="*/ f2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6">
                  <a:pos x="f34" y="f35"/>
                </a:cxn>
                <a:cxn ang="f26">
                  <a:pos x="f36" y="f37"/>
                </a:cxn>
                <a:cxn ang="f26">
                  <a:pos x="f38" y="f35"/>
                </a:cxn>
                <a:cxn ang="f26">
                  <a:pos x="f36" y="f39"/>
                </a:cxn>
                <a:cxn ang="f26">
                  <a:pos x="f34" y="f35"/>
                </a:cxn>
              </a:cxnLst>
              <a:rect l="f30" t="f33" r="f31" b="f32"/>
              <a:pathLst>
                <a:path w="1661165" h="1661165">
                  <a:moveTo>
                    <a:pt x="f5" y="f7"/>
                  </a:moveTo>
                  <a:cubicBezTo>
                    <a:pt x="f5" y="f8"/>
                    <a:pt x="f8" y="f5"/>
                    <a:pt x="f7" y="f5"/>
                  </a:cubicBezTo>
                  <a:cubicBezTo>
                    <a:pt x="f9" y="f5"/>
                    <a:pt x="f10" y="f8"/>
                    <a:pt x="f10" y="f7"/>
                  </a:cubicBezTo>
                  <a:cubicBezTo>
                    <a:pt x="f10" y="f9"/>
                    <a:pt x="f9" y="f10"/>
                    <a:pt x="f7" y="f10"/>
                  </a:cubicBezTo>
                  <a:cubicBezTo>
                    <a:pt x="f8" y="f10"/>
                    <a:pt x="f5" y="f9"/>
                    <a:pt x="f5" y="f7"/>
                  </a:cubicBezTo>
                  <a:close/>
                </a:path>
              </a:pathLst>
            </a:custGeom>
            <a:gradFill>
              <a:gsLst>
                <a:gs pos="0">
                  <a:srgbClr val="9B2D2A"/>
                </a:gs>
                <a:gs pos="100000">
                  <a:srgbClr val="CB3D3A"/>
                </a:gs>
              </a:gsLst>
              <a:lin ang="16200000"/>
            </a:gradFill>
            <a:ln w="9528">
              <a:solidFill>
                <a:srgbClr val="BE4B48"/>
              </a:solidFill>
              <a:prstDash val="solid"/>
              <a:miter/>
            </a:ln>
            <a:effectLst>
              <a:outerShdw dist="22997" dir="5400000" algn="tl">
                <a:srgbClr val="000000">
                  <a:alpha val="35000"/>
                </a:srgbClr>
              </a:outerShdw>
            </a:effectLst>
          </p:spPr>
          <p:txBody>
            <a:bodyPr vert="horz" wrap="square" lIns="271211" tIns="271211" rIns="271211" bIns="271211" anchor="ctr" anchorCtr="1" compatLnSpc="1"/>
            <a:lstStyle/>
            <a:p>
              <a:pPr marL="0" marR="0" lvl="0" indent="0" algn="ctr" defTabSz="195580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4400" b="1" i="0" u="none" strike="noStrike" kern="1200" cap="none" spc="0" baseline="0">
                  <a:solidFill>
                    <a:srgbClr val="FFFFFF"/>
                  </a:solidFill>
                  <a:uFillTx/>
                  <a:latin typeface="Arial"/>
                  <a:ea typeface="微軟正黑體" pitchFamily="34"/>
                </a:rPr>
                <a:t>家庭</a:t>
              </a:r>
            </a:p>
          </p:txBody>
        </p:sp>
        <p:sp>
          <p:nvSpPr>
            <p:cNvPr id="5" name="手繪多邊形 4"/>
            <p:cNvSpPr/>
            <p:nvPr/>
          </p:nvSpPr>
          <p:spPr>
            <a:xfrm rot="10799991">
              <a:off x="2060243" y="4248366"/>
              <a:ext cx="1520665" cy="473430"/>
            </a:xfrm>
            <a:custGeom>
              <a:avLst>
                <a:gd name="f0" fmla="val 3362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1271189" y="3853839"/>
              <a:ext cx="1578108" cy="1262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107"/>
                <a:gd name="f7" fmla="val 1262485"/>
                <a:gd name="f8" fmla="val 126249"/>
                <a:gd name="f9" fmla="val 56524"/>
                <a:gd name="f10" fmla="val 1451859"/>
                <a:gd name="f11" fmla="val 1521584"/>
                <a:gd name="f12" fmla="val 1578108"/>
                <a:gd name="f13" fmla="val 462912"/>
                <a:gd name="f14" fmla="val 799574"/>
                <a:gd name="f15" fmla="val 1136237"/>
                <a:gd name="f16" fmla="val 1205962"/>
                <a:gd name="f17" fmla="val 1521583"/>
                <a:gd name="f18" fmla="val 1262486"/>
                <a:gd name="f19" fmla="val 1451858"/>
                <a:gd name="f20" fmla="val 1205961"/>
                <a:gd name="f21" fmla="val 1136236"/>
                <a:gd name="f22" fmla="+- 0 0 -90"/>
                <a:gd name="f23" fmla="*/ f3 1 1578107"/>
                <a:gd name="f24" fmla="*/ f4 1 1262485"/>
                <a:gd name="f25" fmla="+- f7 0 f5"/>
                <a:gd name="f26" fmla="+- f6 0 f5"/>
                <a:gd name="f27" fmla="*/ f22 f0 1"/>
                <a:gd name="f28" fmla="*/ f26 1 1578107"/>
                <a:gd name="f29" fmla="*/ f25 1 1262485"/>
                <a:gd name="f30" fmla="*/ 0 f26 1"/>
                <a:gd name="f31" fmla="*/ 126249 f25 1"/>
                <a:gd name="f32" fmla="*/ 126249 f26 1"/>
                <a:gd name="f33" fmla="*/ 0 f25 1"/>
                <a:gd name="f34" fmla="*/ 1451859 f26 1"/>
                <a:gd name="f35" fmla="*/ 1578108 f26 1"/>
                <a:gd name="f36" fmla="*/ 1578107 f26 1"/>
                <a:gd name="f37" fmla="*/ 1136237 f25 1"/>
                <a:gd name="f38" fmla="*/ 1451858 f26 1"/>
                <a:gd name="f39" fmla="*/ 1262486 f25 1"/>
                <a:gd name="f40" fmla="*/ 1262485 f25 1"/>
                <a:gd name="f41" fmla="*/ 1136236 f25 1"/>
                <a:gd name="f42" fmla="*/ f27 1 f2"/>
                <a:gd name="f43" fmla="*/ f30 1 1578107"/>
                <a:gd name="f44" fmla="*/ f31 1 1262485"/>
                <a:gd name="f45" fmla="*/ f32 1 1578107"/>
                <a:gd name="f46" fmla="*/ f33 1 1262485"/>
                <a:gd name="f47" fmla="*/ f34 1 1578107"/>
                <a:gd name="f48" fmla="*/ f35 1 1578107"/>
                <a:gd name="f49" fmla="*/ f36 1 1578107"/>
                <a:gd name="f50" fmla="*/ f37 1 1262485"/>
                <a:gd name="f51" fmla="*/ f38 1 1578107"/>
                <a:gd name="f52" fmla="*/ f39 1 1262485"/>
                <a:gd name="f53" fmla="*/ f40 1 1262485"/>
                <a:gd name="f54" fmla="*/ f41 1 126248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78107" h="12624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4BACC6"/>
            </a:solidFill>
            <a:ln w="25402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105558" tIns="105558" rIns="105558" bIns="105558" anchor="ctr" anchorCtr="1" compatLnSpc="1"/>
            <a:lstStyle/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經濟</a:t>
              </a:r>
            </a:p>
          </p:txBody>
        </p:sp>
        <p:sp>
          <p:nvSpPr>
            <p:cNvPr id="7" name="手繪多邊形 6"/>
            <p:cNvSpPr/>
            <p:nvPr/>
          </p:nvSpPr>
          <p:spPr>
            <a:xfrm rot="13499997">
              <a:off x="2552120" y="3060835"/>
              <a:ext cx="1520665" cy="473430"/>
            </a:xfrm>
            <a:custGeom>
              <a:avLst>
                <a:gd name="f0" fmla="val 3362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1985775" y="2128677"/>
              <a:ext cx="1578108" cy="1262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107"/>
                <a:gd name="f7" fmla="val 1262485"/>
                <a:gd name="f8" fmla="val 126249"/>
                <a:gd name="f9" fmla="val 56524"/>
                <a:gd name="f10" fmla="val 1451859"/>
                <a:gd name="f11" fmla="val 1521584"/>
                <a:gd name="f12" fmla="val 1578108"/>
                <a:gd name="f13" fmla="val 462912"/>
                <a:gd name="f14" fmla="val 799574"/>
                <a:gd name="f15" fmla="val 1136237"/>
                <a:gd name="f16" fmla="val 1205962"/>
                <a:gd name="f17" fmla="val 1521583"/>
                <a:gd name="f18" fmla="val 1262486"/>
                <a:gd name="f19" fmla="val 1451858"/>
                <a:gd name="f20" fmla="val 1205961"/>
                <a:gd name="f21" fmla="val 1136236"/>
                <a:gd name="f22" fmla="+- 0 0 -90"/>
                <a:gd name="f23" fmla="*/ f3 1 1578107"/>
                <a:gd name="f24" fmla="*/ f4 1 1262485"/>
                <a:gd name="f25" fmla="+- f7 0 f5"/>
                <a:gd name="f26" fmla="+- f6 0 f5"/>
                <a:gd name="f27" fmla="*/ f22 f0 1"/>
                <a:gd name="f28" fmla="*/ f26 1 1578107"/>
                <a:gd name="f29" fmla="*/ f25 1 1262485"/>
                <a:gd name="f30" fmla="*/ 0 f26 1"/>
                <a:gd name="f31" fmla="*/ 126249 f25 1"/>
                <a:gd name="f32" fmla="*/ 126249 f26 1"/>
                <a:gd name="f33" fmla="*/ 0 f25 1"/>
                <a:gd name="f34" fmla="*/ 1451859 f26 1"/>
                <a:gd name="f35" fmla="*/ 1578108 f26 1"/>
                <a:gd name="f36" fmla="*/ 1578107 f26 1"/>
                <a:gd name="f37" fmla="*/ 1136237 f25 1"/>
                <a:gd name="f38" fmla="*/ 1451858 f26 1"/>
                <a:gd name="f39" fmla="*/ 1262486 f25 1"/>
                <a:gd name="f40" fmla="*/ 1262485 f25 1"/>
                <a:gd name="f41" fmla="*/ 1136236 f25 1"/>
                <a:gd name="f42" fmla="*/ f27 1 f2"/>
                <a:gd name="f43" fmla="*/ f30 1 1578107"/>
                <a:gd name="f44" fmla="*/ f31 1 1262485"/>
                <a:gd name="f45" fmla="*/ f32 1 1578107"/>
                <a:gd name="f46" fmla="*/ f33 1 1262485"/>
                <a:gd name="f47" fmla="*/ f34 1 1578107"/>
                <a:gd name="f48" fmla="*/ f35 1 1578107"/>
                <a:gd name="f49" fmla="*/ f36 1 1578107"/>
                <a:gd name="f50" fmla="*/ f37 1 1262485"/>
                <a:gd name="f51" fmla="*/ f38 1 1578107"/>
                <a:gd name="f52" fmla="*/ f39 1 1262485"/>
                <a:gd name="f53" fmla="*/ f40 1 1262485"/>
                <a:gd name="f54" fmla="*/ f41 1 126248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78107" h="12624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3399"/>
            </a:solidFill>
            <a:ln w="25402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105558" tIns="105558" rIns="105558" bIns="105558" anchor="ctr" anchorCtr="1" compatLnSpc="1"/>
            <a:lstStyle/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生育</a:t>
              </a: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養育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 rot="16200004">
              <a:off x="3739653" y="2568947"/>
              <a:ext cx="1520665" cy="473430"/>
            </a:xfrm>
            <a:custGeom>
              <a:avLst>
                <a:gd name="f0" fmla="val 3362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3FD15E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3710936" y="1414092"/>
              <a:ext cx="1578108" cy="1262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107"/>
                <a:gd name="f7" fmla="val 1262485"/>
                <a:gd name="f8" fmla="val 126249"/>
                <a:gd name="f9" fmla="val 56524"/>
                <a:gd name="f10" fmla="val 1451859"/>
                <a:gd name="f11" fmla="val 1521584"/>
                <a:gd name="f12" fmla="val 1578108"/>
                <a:gd name="f13" fmla="val 462912"/>
                <a:gd name="f14" fmla="val 799574"/>
                <a:gd name="f15" fmla="val 1136237"/>
                <a:gd name="f16" fmla="val 1205962"/>
                <a:gd name="f17" fmla="val 1521583"/>
                <a:gd name="f18" fmla="val 1262486"/>
                <a:gd name="f19" fmla="val 1451858"/>
                <a:gd name="f20" fmla="val 1205961"/>
                <a:gd name="f21" fmla="val 1136236"/>
                <a:gd name="f22" fmla="+- 0 0 -90"/>
                <a:gd name="f23" fmla="*/ f3 1 1578107"/>
                <a:gd name="f24" fmla="*/ f4 1 1262485"/>
                <a:gd name="f25" fmla="+- f7 0 f5"/>
                <a:gd name="f26" fmla="+- f6 0 f5"/>
                <a:gd name="f27" fmla="*/ f22 f0 1"/>
                <a:gd name="f28" fmla="*/ f26 1 1578107"/>
                <a:gd name="f29" fmla="*/ f25 1 1262485"/>
                <a:gd name="f30" fmla="*/ 0 f26 1"/>
                <a:gd name="f31" fmla="*/ 126249 f25 1"/>
                <a:gd name="f32" fmla="*/ 126249 f26 1"/>
                <a:gd name="f33" fmla="*/ 0 f25 1"/>
                <a:gd name="f34" fmla="*/ 1451859 f26 1"/>
                <a:gd name="f35" fmla="*/ 1578108 f26 1"/>
                <a:gd name="f36" fmla="*/ 1578107 f26 1"/>
                <a:gd name="f37" fmla="*/ 1136237 f25 1"/>
                <a:gd name="f38" fmla="*/ 1451858 f26 1"/>
                <a:gd name="f39" fmla="*/ 1262486 f25 1"/>
                <a:gd name="f40" fmla="*/ 1262485 f25 1"/>
                <a:gd name="f41" fmla="*/ 1136236 f25 1"/>
                <a:gd name="f42" fmla="*/ f27 1 f2"/>
                <a:gd name="f43" fmla="*/ f30 1 1578107"/>
                <a:gd name="f44" fmla="*/ f31 1 1262485"/>
                <a:gd name="f45" fmla="*/ f32 1 1578107"/>
                <a:gd name="f46" fmla="*/ f33 1 1262485"/>
                <a:gd name="f47" fmla="*/ f34 1 1578107"/>
                <a:gd name="f48" fmla="*/ f35 1 1578107"/>
                <a:gd name="f49" fmla="*/ f36 1 1578107"/>
                <a:gd name="f50" fmla="*/ f37 1 1262485"/>
                <a:gd name="f51" fmla="*/ f38 1 1578107"/>
                <a:gd name="f52" fmla="*/ f39 1 1262485"/>
                <a:gd name="f53" fmla="*/ f40 1 1262485"/>
                <a:gd name="f54" fmla="*/ f41 1 126248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78107" h="12624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3FD15E"/>
            </a:solidFill>
            <a:ln w="25402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105558" tIns="105558" rIns="105558" bIns="105558" anchor="ctr" anchorCtr="1" compatLnSpc="1"/>
            <a:lstStyle/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教育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 rot="18900010">
              <a:off x="4927194" y="3060843"/>
              <a:ext cx="1520665" cy="473430"/>
            </a:xfrm>
            <a:custGeom>
              <a:avLst>
                <a:gd name="f0" fmla="val 3362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604A7B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2" name="手繪多邊形 11"/>
            <p:cNvSpPr/>
            <p:nvPr/>
          </p:nvSpPr>
          <p:spPr>
            <a:xfrm>
              <a:off x="5436098" y="2128677"/>
              <a:ext cx="1578108" cy="1262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107"/>
                <a:gd name="f7" fmla="val 1262485"/>
                <a:gd name="f8" fmla="val 126249"/>
                <a:gd name="f9" fmla="val 56524"/>
                <a:gd name="f10" fmla="val 1451859"/>
                <a:gd name="f11" fmla="val 1521584"/>
                <a:gd name="f12" fmla="val 1578108"/>
                <a:gd name="f13" fmla="val 462912"/>
                <a:gd name="f14" fmla="val 799574"/>
                <a:gd name="f15" fmla="val 1136237"/>
                <a:gd name="f16" fmla="val 1205962"/>
                <a:gd name="f17" fmla="val 1521583"/>
                <a:gd name="f18" fmla="val 1262486"/>
                <a:gd name="f19" fmla="val 1451858"/>
                <a:gd name="f20" fmla="val 1205961"/>
                <a:gd name="f21" fmla="val 1136236"/>
                <a:gd name="f22" fmla="+- 0 0 -90"/>
                <a:gd name="f23" fmla="*/ f3 1 1578107"/>
                <a:gd name="f24" fmla="*/ f4 1 1262485"/>
                <a:gd name="f25" fmla="+- f7 0 f5"/>
                <a:gd name="f26" fmla="+- f6 0 f5"/>
                <a:gd name="f27" fmla="*/ f22 f0 1"/>
                <a:gd name="f28" fmla="*/ f26 1 1578107"/>
                <a:gd name="f29" fmla="*/ f25 1 1262485"/>
                <a:gd name="f30" fmla="*/ 0 f26 1"/>
                <a:gd name="f31" fmla="*/ 126249 f25 1"/>
                <a:gd name="f32" fmla="*/ 126249 f26 1"/>
                <a:gd name="f33" fmla="*/ 0 f25 1"/>
                <a:gd name="f34" fmla="*/ 1451859 f26 1"/>
                <a:gd name="f35" fmla="*/ 1578108 f26 1"/>
                <a:gd name="f36" fmla="*/ 1578107 f26 1"/>
                <a:gd name="f37" fmla="*/ 1136237 f25 1"/>
                <a:gd name="f38" fmla="*/ 1451858 f26 1"/>
                <a:gd name="f39" fmla="*/ 1262486 f25 1"/>
                <a:gd name="f40" fmla="*/ 1262485 f25 1"/>
                <a:gd name="f41" fmla="*/ 1136236 f25 1"/>
                <a:gd name="f42" fmla="*/ f27 1 f2"/>
                <a:gd name="f43" fmla="*/ f30 1 1578107"/>
                <a:gd name="f44" fmla="*/ f31 1 1262485"/>
                <a:gd name="f45" fmla="*/ f32 1 1578107"/>
                <a:gd name="f46" fmla="*/ f33 1 1262485"/>
                <a:gd name="f47" fmla="*/ f34 1 1578107"/>
                <a:gd name="f48" fmla="*/ f35 1 1578107"/>
                <a:gd name="f49" fmla="*/ f36 1 1578107"/>
                <a:gd name="f50" fmla="*/ f37 1 1262485"/>
                <a:gd name="f51" fmla="*/ f38 1 1578107"/>
                <a:gd name="f52" fmla="*/ f39 1 1262485"/>
                <a:gd name="f53" fmla="*/ f40 1 1262485"/>
                <a:gd name="f54" fmla="*/ f41 1 126248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78107" h="12624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604A7B"/>
            </a:solidFill>
            <a:ln w="25402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105558" tIns="105558" rIns="105558" bIns="105558" anchor="ctr" anchorCtr="1" compatLnSpc="1"/>
            <a:lstStyle/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照顧</a:t>
              </a:r>
              <a:endPara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保護</a:t>
              </a:r>
            </a:p>
          </p:txBody>
        </p:sp>
        <p:sp>
          <p:nvSpPr>
            <p:cNvPr id="13" name="手繪多邊形 12"/>
            <p:cNvSpPr/>
            <p:nvPr/>
          </p:nvSpPr>
          <p:spPr>
            <a:xfrm>
              <a:off x="5419081" y="4248366"/>
              <a:ext cx="1520665" cy="473430"/>
            </a:xfrm>
            <a:custGeom>
              <a:avLst>
                <a:gd name="f0" fmla="val 3362"/>
                <a:gd name="f1" fmla="val 432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val f7"/>
                <a:gd name="f15" fmla="val f8"/>
                <a:gd name="f16" fmla="pin 0 f0 21600"/>
                <a:gd name="f17" fmla="pin 0 f1 10800"/>
                <a:gd name="f18" fmla="*/ f10 f2 1"/>
                <a:gd name="f19" fmla="*/ f11 f2 1"/>
                <a:gd name="f20" fmla="+- f15 0 f14"/>
                <a:gd name="f21" fmla="val f16"/>
                <a:gd name="f22" fmla="val f17"/>
                <a:gd name="f23" fmla="*/ f16 f12 1"/>
                <a:gd name="f24" fmla="*/ f17 f13 1"/>
                <a:gd name="f25" fmla="*/ f18 1 f4"/>
                <a:gd name="f26" fmla="*/ f19 1 f4"/>
                <a:gd name="f27" fmla="*/ f20 1 21600"/>
                <a:gd name="f28" fmla="+- 21600 0 f22"/>
                <a:gd name="f29" fmla="*/ f21 f22 1"/>
                <a:gd name="f30" fmla="*/ f22 f13 1"/>
                <a:gd name="f31" fmla="*/ f21 f12 1"/>
                <a:gd name="f32" fmla="+- f25 0 f3"/>
                <a:gd name="f33" fmla="+- f26 0 f3"/>
                <a:gd name="f34" fmla="*/ 21600 f27 1"/>
                <a:gd name="f35" fmla="*/ 0 f27 1"/>
                <a:gd name="f36" fmla="*/ f29 1 10800"/>
                <a:gd name="f37" fmla="*/ f28 f13 1"/>
                <a:gd name="f38" fmla="+- f21 0 f36"/>
                <a:gd name="f39" fmla="*/ f35 1 f27"/>
                <a:gd name="f40" fmla="*/ f34 1 f27"/>
                <a:gd name="f41" fmla="*/ f38 f12 1"/>
                <a:gd name="f42" fmla="*/ f40 f12 1"/>
                <a:gd name="f43" fmla="*/ f39 f13 1"/>
                <a:gd name="f44" fmla="*/ f40 f13 1"/>
              </a:gdLst>
              <a:ahLst>
                <a:ahXY gdRefX="f0" minX="f7" maxX="f8" gdRefY="f1" minY="f7" maxY="f9">
                  <a:pos x="f23" y="f24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3"/>
                </a:cxn>
                <a:cxn ang="f33">
                  <a:pos x="f31" y="f44"/>
                </a:cxn>
              </a:cxnLst>
              <a:rect l="f41" t="f30" r="f42" b="f37"/>
              <a:pathLst>
                <a:path w="21600" h="21600">
                  <a:moveTo>
                    <a:pt x="f8" y="f22"/>
                  </a:moveTo>
                  <a:lnTo>
                    <a:pt x="f21" y="f22"/>
                  </a:lnTo>
                  <a:lnTo>
                    <a:pt x="f21" y="f7"/>
                  </a:lnTo>
                  <a:lnTo>
                    <a:pt x="f7" y="f9"/>
                  </a:lnTo>
                  <a:lnTo>
                    <a:pt x="f21" y="f8"/>
                  </a:lnTo>
                  <a:lnTo>
                    <a:pt x="f21" y="f28"/>
                  </a:lnTo>
                  <a:lnTo>
                    <a:pt x="f8" y="f28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  <a:prstDash val="solid"/>
            </a:ln>
          </p:spPr>
          <p:txBody>
            <a:bodyPr vert="horz" wrap="square" lIns="0" tIns="0" rIns="0" bIns="0" anchor="t" anchorCtr="0" compatLnSpc="1"/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endParaRPr>
            </a:p>
          </p:txBody>
        </p:sp>
        <p:sp>
          <p:nvSpPr>
            <p:cNvPr id="14" name="手繪多邊形 13"/>
            <p:cNvSpPr/>
            <p:nvPr/>
          </p:nvSpPr>
          <p:spPr>
            <a:xfrm>
              <a:off x="6150693" y="3853839"/>
              <a:ext cx="1578108" cy="126248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8107"/>
                <a:gd name="f7" fmla="val 1262485"/>
                <a:gd name="f8" fmla="val 126249"/>
                <a:gd name="f9" fmla="val 56524"/>
                <a:gd name="f10" fmla="val 1451859"/>
                <a:gd name="f11" fmla="val 1521584"/>
                <a:gd name="f12" fmla="val 1578108"/>
                <a:gd name="f13" fmla="val 462912"/>
                <a:gd name="f14" fmla="val 799574"/>
                <a:gd name="f15" fmla="val 1136237"/>
                <a:gd name="f16" fmla="val 1205962"/>
                <a:gd name="f17" fmla="val 1521583"/>
                <a:gd name="f18" fmla="val 1262486"/>
                <a:gd name="f19" fmla="val 1451858"/>
                <a:gd name="f20" fmla="val 1205961"/>
                <a:gd name="f21" fmla="val 1136236"/>
                <a:gd name="f22" fmla="+- 0 0 -90"/>
                <a:gd name="f23" fmla="*/ f3 1 1578107"/>
                <a:gd name="f24" fmla="*/ f4 1 1262485"/>
                <a:gd name="f25" fmla="+- f7 0 f5"/>
                <a:gd name="f26" fmla="+- f6 0 f5"/>
                <a:gd name="f27" fmla="*/ f22 f0 1"/>
                <a:gd name="f28" fmla="*/ f26 1 1578107"/>
                <a:gd name="f29" fmla="*/ f25 1 1262485"/>
                <a:gd name="f30" fmla="*/ 0 f26 1"/>
                <a:gd name="f31" fmla="*/ 126249 f25 1"/>
                <a:gd name="f32" fmla="*/ 126249 f26 1"/>
                <a:gd name="f33" fmla="*/ 0 f25 1"/>
                <a:gd name="f34" fmla="*/ 1451859 f26 1"/>
                <a:gd name="f35" fmla="*/ 1578108 f26 1"/>
                <a:gd name="f36" fmla="*/ 1578107 f26 1"/>
                <a:gd name="f37" fmla="*/ 1136237 f25 1"/>
                <a:gd name="f38" fmla="*/ 1451858 f26 1"/>
                <a:gd name="f39" fmla="*/ 1262486 f25 1"/>
                <a:gd name="f40" fmla="*/ 1262485 f25 1"/>
                <a:gd name="f41" fmla="*/ 1136236 f25 1"/>
                <a:gd name="f42" fmla="*/ f27 1 f2"/>
                <a:gd name="f43" fmla="*/ f30 1 1578107"/>
                <a:gd name="f44" fmla="*/ f31 1 1262485"/>
                <a:gd name="f45" fmla="*/ f32 1 1578107"/>
                <a:gd name="f46" fmla="*/ f33 1 1262485"/>
                <a:gd name="f47" fmla="*/ f34 1 1578107"/>
                <a:gd name="f48" fmla="*/ f35 1 1578107"/>
                <a:gd name="f49" fmla="*/ f36 1 1578107"/>
                <a:gd name="f50" fmla="*/ f37 1 1262485"/>
                <a:gd name="f51" fmla="*/ f38 1 1578107"/>
                <a:gd name="f52" fmla="*/ f39 1 1262485"/>
                <a:gd name="f53" fmla="*/ f40 1 1262485"/>
                <a:gd name="f54" fmla="*/ f41 1 1262485"/>
                <a:gd name="f55" fmla="*/ f5 1 f28"/>
                <a:gd name="f56" fmla="*/ f6 1 f28"/>
                <a:gd name="f57" fmla="*/ f5 1 f29"/>
                <a:gd name="f58" fmla="*/ f7 1 f29"/>
                <a:gd name="f59" fmla="+- f42 0 f1"/>
                <a:gd name="f60" fmla="*/ f43 1 f28"/>
                <a:gd name="f61" fmla="*/ f44 1 f29"/>
                <a:gd name="f62" fmla="*/ f45 1 f28"/>
                <a:gd name="f63" fmla="*/ f46 1 f29"/>
                <a:gd name="f64" fmla="*/ f47 1 f28"/>
                <a:gd name="f65" fmla="*/ f48 1 f28"/>
                <a:gd name="f66" fmla="*/ f49 1 f28"/>
                <a:gd name="f67" fmla="*/ f50 1 f29"/>
                <a:gd name="f68" fmla="*/ f51 1 f28"/>
                <a:gd name="f69" fmla="*/ f52 1 f29"/>
                <a:gd name="f70" fmla="*/ f53 1 f29"/>
                <a:gd name="f71" fmla="*/ f54 1 f29"/>
                <a:gd name="f72" fmla="*/ f55 f23 1"/>
                <a:gd name="f73" fmla="*/ f56 f23 1"/>
                <a:gd name="f74" fmla="*/ f58 f24 1"/>
                <a:gd name="f75" fmla="*/ f57 f24 1"/>
                <a:gd name="f76" fmla="*/ f60 f23 1"/>
                <a:gd name="f77" fmla="*/ f61 f24 1"/>
                <a:gd name="f78" fmla="*/ f62 f23 1"/>
                <a:gd name="f79" fmla="*/ f63 f24 1"/>
                <a:gd name="f80" fmla="*/ f64 f23 1"/>
                <a:gd name="f81" fmla="*/ f65 f23 1"/>
                <a:gd name="f82" fmla="*/ f66 f23 1"/>
                <a:gd name="f83" fmla="*/ f67 f24 1"/>
                <a:gd name="f84" fmla="*/ f68 f23 1"/>
                <a:gd name="f85" fmla="*/ f69 f24 1"/>
                <a:gd name="f86" fmla="*/ f70 f24 1"/>
                <a:gd name="f87" fmla="*/ f7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9">
                  <a:pos x="f76" y="f77"/>
                </a:cxn>
                <a:cxn ang="f59">
                  <a:pos x="f78" y="f79"/>
                </a:cxn>
                <a:cxn ang="f59">
                  <a:pos x="f80" y="f79"/>
                </a:cxn>
                <a:cxn ang="f59">
                  <a:pos x="f81" y="f77"/>
                </a:cxn>
                <a:cxn ang="f59">
                  <a:pos x="f82" y="f83"/>
                </a:cxn>
                <a:cxn ang="f59">
                  <a:pos x="f84" y="f85"/>
                </a:cxn>
                <a:cxn ang="f59">
                  <a:pos x="f78" y="f86"/>
                </a:cxn>
                <a:cxn ang="f59">
                  <a:pos x="f76" y="f87"/>
                </a:cxn>
                <a:cxn ang="f59">
                  <a:pos x="f76" y="f77"/>
                </a:cxn>
              </a:cxnLst>
              <a:rect l="f72" t="f75" r="f73" b="f74"/>
              <a:pathLst>
                <a:path w="1578107" h="1262485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cubicBezTo>
                    <a:pt x="f12" y="f13"/>
                    <a:pt x="f6" y="f14"/>
                    <a:pt x="f6" y="f15"/>
                  </a:cubicBezTo>
                  <a:cubicBezTo>
                    <a:pt x="f6" y="f16"/>
                    <a:pt x="f17" y="f18"/>
                    <a:pt x="f19" y="f18"/>
                  </a:cubicBezTo>
                  <a:lnTo>
                    <a:pt x="f8" y="f7"/>
                  </a:lnTo>
                  <a:cubicBezTo>
                    <a:pt x="f9" y="f7"/>
                    <a:pt x="f5" y="f20"/>
                    <a:pt x="f5" y="f21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79646"/>
            </a:solidFill>
            <a:ln w="25402">
              <a:solidFill>
                <a:srgbClr val="002060"/>
              </a:solidFill>
              <a:prstDash val="solid"/>
              <a:miter/>
            </a:ln>
          </p:spPr>
          <p:txBody>
            <a:bodyPr vert="horz" wrap="square" lIns="105558" tIns="105558" rIns="105558" bIns="105558" anchor="ctr" anchorCtr="1" compatLnSpc="1"/>
            <a:lstStyle/>
            <a:p>
              <a:pPr marL="0" marR="0" lvl="0" indent="0" algn="ctr" defTabSz="1600200" rtl="0" fontAlgn="auto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情感</a:t>
              </a:r>
              <a:r>
                <a:rPr lang="en-US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/>
              </a:r>
              <a:br>
                <a:rPr lang="en-US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</a:br>
              <a:r>
                <a:rPr lang="zh-TW" sz="3600" b="1" i="0" u="none" strike="noStrike" kern="1200" cap="none" spc="0" baseline="0">
                  <a:solidFill>
                    <a:srgbClr val="FFFFFF"/>
                  </a:solidFill>
                  <a:uFillTx/>
                  <a:latin typeface="微軟正黑體" pitchFamily="34"/>
                  <a:ea typeface="微軟正黑體" pitchFamily="34"/>
                </a:rPr>
                <a:t>支持</a:t>
              </a:r>
            </a:p>
          </p:txBody>
        </p:sp>
      </p:grpSp>
      <p:sp>
        <p:nvSpPr>
          <p:cNvPr id="15" name="標題 2"/>
          <p:cNvSpPr txBox="1">
            <a:spLocks noGrp="1"/>
          </p:cNvSpPr>
          <p:nvPr>
            <p:ph type="title"/>
          </p:nvPr>
        </p:nvSpPr>
        <p:spPr>
          <a:xfrm>
            <a:off x="0" y="274640"/>
            <a:ext cx="9144000" cy="1143000"/>
          </a:xfrm>
        </p:spPr>
        <p:txBody>
          <a:bodyPr/>
          <a:lstStyle/>
          <a:p>
            <a:pPr lvl="0"/>
            <a:r>
              <a:rPr lang="zh-TW" b="1">
                <a:solidFill>
                  <a:srgbClr val="FF0000"/>
                </a:solidFill>
                <a:latin typeface="微軟正黑體" pitchFamily="34"/>
              </a:rPr>
              <a:t>家庭五大功能</a:t>
            </a:r>
          </a:p>
        </p:txBody>
      </p:sp>
      <p:pic>
        <p:nvPicPr>
          <p:cNvPr id="1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76" y="5517233"/>
            <a:ext cx="1177994" cy="79208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文字方塊 6"/>
          <p:cNvSpPr txBox="1"/>
          <p:nvPr/>
        </p:nvSpPr>
        <p:spPr>
          <a:xfrm>
            <a:off x="1475658" y="5673147"/>
            <a:ext cx="6465000" cy="9541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rPr>
              <a:t>學習如何經營幸福家庭</a:t>
            </a:r>
            <a:endParaRPr lang="en-US" sz="2800" b="1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提升家庭功能</a:t>
            </a:r>
            <a:r>
              <a:rPr lang="en-US" sz="2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 ‧ </a:t>
            </a:r>
            <a:r>
              <a:rPr lang="zh-TW" sz="28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增進家人關係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8"/>
          <p:cNvGrpSpPr/>
          <p:nvPr/>
        </p:nvGrpSpPr>
        <p:grpSpPr>
          <a:xfrm>
            <a:off x="107506" y="964847"/>
            <a:ext cx="8856978" cy="5166597"/>
            <a:chOff x="107506" y="964847"/>
            <a:chExt cx="8856978" cy="5166597"/>
          </a:xfrm>
        </p:grpSpPr>
        <p:grpSp>
          <p:nvGrpSpPr>
            <p:cNvPr id="3" name="群組 11"/>
            <p:cNvGrpSpPr/>
            <p:nvPr/>
          </p:nvGrpSpPr>
          <p:grpSpPr>
            <a:xfrm>
              <a:off x="4571999" y="3284981"/>
              <a:ext cx="1617957" cy="1617957"/>
              <a:chOff x="4571999" y="3284981"/>
              <a:chExt cx="1617957" cy="1617957"/>
            </a:xfrm>
          </p:grpSpPr>
          <p:sp>
            <p:nvSpPr>
              <p:cNvPr id="4" name="圓形圖 12"/>
              <p:cNvSpPr/>
              <p:nvPr/>
            </p:nvSpPr>
            <p:spPr>
              <a:xfrm rot="10799991">
                <a:off x="4571999" y="3284981"/>
                <a:ext cx="1617957" cy="1617957"/>
              </a:xfrm>
              <a:custGeom>
                <a:avLst/>
                <a:gdLst>
                  <a:gd name="f0" fmla="val 10800000"/>
                  <a:gd name="f1" fmla="val 5400000"/>
                  <a:gd name="f2" fmla="val w"/>
                  <a:gd name="f3" fmla="val h"/>
                  <a:gd name="f4" fmla="val ss"/>
                  <a:gd name="f5" fmla="val 0"/>
                  <a:gd name="f6" fmla="*/ 5419351 1 1725033"/>
                  <a:gd name="f7" fmla="abs f2"/>
                  <a:gd name="f8" fmla="abs f3"/>
                  <a:gd name="f9" fmla="abs f4"/>
                  <a:gd name="f10" fmla="+- 13500000 f1 0"/>
                  <a:gd name="f11" fmla="?: f7 f2 1"/>
                  <a:gd name="f12" fmla="?: f8 f3 1"/>
                  <a:gd name="f13" fmla="?: f9 f4 1"/>
                  <a:gd name="f14" fmla="+- f10 0 f1"/>
                  <a:gd name="f15" fmla="*/ f11 1 21600"/>
                  <a:gd name="f16" fmla="*/ f12 1 21600"/>
                  <a:gd name="f17" fmla="*/ 21600 f11 1"/>
                  <a:gd name="f18" fmla="*/ 21600 f12 1"/>
                  <a:gd name="f19" fmla="+- f14 f1 0"/>
                  <a:gd name="f20" fmla="min f16 f15"/>
                  <a:gd name="f21" fmla="*/ f17 1 f13"/>
                  <a:gd name="f22" fmla="*/ f18 1 f13"/>
                  <a:gd name="f23" fmla="*/ f19 f6 1"/>
                  <a:gd name="f24" fmla="val f21"/>
                  <a:gd name="f25" fmla="val f22"/>
                  <a:gd name="f26" fmla="*/ f23 1 f0"/>
                  <a:gd name="f27" fmla="*/ f5 f20 1"/>
                  <a:gd name="f28" fmla="+- f25 0 f5"/>
                  <a:gd name="f29" fmla="+- f24 0 f5"/>
                  <a:gd name="f30" fmla="+- 0 0 f26"/>
                  <a:gd name="f31" fmla="*/ f24 f20 1"/>
                  <a:gd name="f32" fmla="*/ f25 f20 1"/>
                  <a:gd name="f33" fmla="+- 0 0 f30"/>
                  <a:gd name="f34" fmla="*/ f29 f20 1"/>
                  <a:gd name="f35" fmla="*/ f28 f20 1"/>
                  <a:gd name="f36" fmla="*/ f33 f0 1"/>
                  <a:gd name="f37" fmla="*/ f36 1 f6"/>
                  <a:gd name="f38" fmla="+- f37 0 f1"/>
                  <a:gd name="f39" fmla="cos 1 f38"/>
                  <a:gd name="f40" fmla="sin 1 f38"/>
                  <a:gd name="f41" fmla="+- 0 0 f39"/>
                  <a:gd name="f42" fmla="+- 0 0 f40"/>
                  <a:gd name="f43" fmla="+- 0 0 f41"/>
                  <a:gd name="f44" fmla="+- 0 0 f42"/>
                  <a:gd name="f45" fmla="val f43"/>
                  <a:gd name="f46" fmla="val f44"/>
                  <a:gd name="f47" fmla="*/ f45 f29 1"/>
                  <a:gd name="f48" fmla="*/ f46 f28 1"/>
                  <a:gd name="f49" fmla="+- f24 f47 0"/>
                  <a:gd name="f50" fmla="+- f25 f48 0"/>
                  <a:gd name="f51" fmla="*/ f49 f20 1"/>
                  <a:gd name="f52" fmla="*/ f5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2" r="f31" b="f32"/>
                <a:pathLst>
                  <a:path>
                    <a:moveTo>
                      <a:pt x="f27" y="f32"/>
                    </a:moveTo>
                    <a:arcTo wR="f34" hR="f35" stAng="f0" swAng="f1"/>
                    <a:lnTo>
                      <a:pt x="f31" y="f32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  <a:prstDash val="solid"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5" name="圓形圖 4"/>
              <p:cNvSpPr/>
              <p:nvPr/>
            </p:nvSpPr>
            <p:spPr>
              <a:xfrm>
                <a:off x="4816684" y="3421108"/>
                <a:ext cx="1123468" cy="970946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199138" tIns="199138" rIns="199138" bIns="199138" anchor="ctr" anchorCtr="1" compatLnSpc="1"/>
              <a:lstStyle/>
              <a:p>
                <a:pPr marL="0" marR="0" lvl="0" indent="0" algn="ctr" defTabSz="1244598" rtl="0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800" b="1" i="0" u="none" strike="noStrike" kern="1200" cap="none" spc="0" baseline="0">
                    <a:solidFill>
                      <a:srgbClr val="000000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微軟正黑體" pitchFamily="34"/>
                    <a:ea typeface="微軟正黑體" pitchFamily="34"/>
                  </a:rPr>
                  <a:t>志工培訓</a:t>
                </a:r>
              </a:p>
            </p:txBody>
          </p:sp>
        </p:grpSp>
        <p:sp>
          <p:nvSpPr>
            <p:cNvPr id="6" name="矩形 16"/>
            <p:cNvSpPr/>
            <p:nvPr/>
          </p:nvSpPr>
          <p:spPr>
            <a:xfrm>
              <a:off x="147940" y="964847"/>
              <a:ext cx="2736305" cy="2801602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C0504D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sng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學校</a:t>
              </a:r>
              <a:r>
                <a:rPr lang="en-US" sz="3200" b="1" i="0" u="sng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&amp;</a:t>
              </a:r>
              <a:r>
                <a:rPr lang="zh-TW" sz="3200" b="1" i="0" u="sng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社區</a:t>
              </a:r>
              <a:endParaRPr lang="en-US" sz="3200" b="1" i="0" u="sng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C00000"/>
                  </a:solidFill>
                  <a:uFillTx/>
                  <a:latin typeface="微軟正黑體" pitchFamily="34"/>
                  <a:ea typeface="微軟正黑體" pitchFamily="34"/>
                </a:rPr>
                <a:t>婚姻教育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C00000"/>
                  </a:solidFill>
                  <a:uFillTx/>
                  <a:latin typeface="微軟正黑體" pitchFamily="34"/>
                  <a:ea typeface="微軟正黑體" pitchFamily="34"/>
                </a:rPr>
                <a:t>親職教育</a:t>
              </a:r>
              <a:endParaRPr lang="en-US" sz="3200" b="1" i="0" u="none" strike="noStrike" kern="1200" cap="none" spc="0" baseline="0">
                <a:solidFill>
                  <a:srgbClr val="C00000"/>
                </a:solidFill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C00000"/>
                  </a:solidFill>
                  <a:uFillTx/>
                  <a:latin typeface="微軟正黑體" pitchFamily="34"/>
                  <a:ea typeface="微軟正黑體" pitchFamily="34"/>
                </a:rPr>
                <a:t>代間教育</a:t>
              </a:r>
              <a:endParaRPr lang="en-US" sz="3200" b="1" i="0" u="none" strike="noStrike" kern="1200" cap="none" spc="0" baseline="0">
                <a:solidFill>
                  <a:srgbClr val="C00000"/>
                </a:solidFill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C00000"/>
                  </a:solidFill>
                  <a:uFillTx/>
                  <a:latin typeface="微軟正黑體" pitchFamily="34"/>
                  <a:ea typeface="微軟正黑體" pitchFamily="34"/>
                </a:rPr>
                <a:t>子職教育</a:t>
              </a:r>
            </a:p>
          </p:txBody>
        </p:sp>
        <p:grpSp>
          <p:nvGrpSpPr>
            <p:cNvPr id="7" name="群組 5"/>
            <p:cNvGrpSpPr/>
            <p:nvPr/>
          </p:nvGrpSpPr>
          <p:grpSpPr>
            <a:xfrm>
              <a:off x="2915820" y="1628802"/>
              <a:ext cx="1646578" cy="1646578"/>
              <a:chOff x="2915820" y="1628802"/>
              <a:chExt cx="1646578" cy="1646578"/>
            </a:xfrm>
          </p:grpSpPr>
          <p:sp>
            <p:nvSpPr>
              <p:cNvPr id="8" name="圓形圖 6"/>
              <p:cNvSpPr/>
              <p:nvPr/>
            </p:nvSpPr>
            <p:spPr>
              <a:xfrm>
                <a:off x="2915820" y="1628802"/>
                <a:ext cx="1646578" cy="1646578"/>
              </a:xfrm>
              <a:custGeom>
                <a:avLst/>
                <a:gdLst>
                  <a:gd name="f0" fmla="val 10800000"/>
                  <a:gd name="f1" fmla="val 5400000"/>
                  <a:gd name="f2" fmla="val w"/>
                  <a:gd name="f3" fmla="val h"/>
                  <a:gd name="f4" fmla="val ss"/>
                  <a:gd name="f5" fmla="val 0"/>
                  <a:gd name="f6" fmla="*/ 5419351 1 1725033"/>
                  <a:gd name="f7" fmla="abs f2"/>
                  <a:gd name="f8" fmla="abs f3"/>
                  <a:gd name="f9" fmla="abs f4"/>
                  <a:gd name="f10" fmla="+- 13500000 f1 0"/>
                  <a:gd name="f11" fmla="?: f7 f2 1"/>
                  <a:gd name="f12" fmla="?: f8 f3 1"/>
                  <a:gd name="f13" fmla="?: f9 f4 1"/>
                  <a:gd name="f14" fmla="+- f10 0 f1"/>
                  <a:gd name="f15" fmla="*/ f11 1 21600"/>
                  <a:gd name="f16" fmla="*/ f12 1 21600"/>
                  <a:gd name="f17" fmla="*/ 21600 f11 1"/>
                  <a:gd name="f18" fmla="*/ 21600 f12 1"/>
                  <a:gd name="f19" fmla="+- f14 f1 0"/>
                  <a:gd name="f20" fmla="min f16 f15"/>
                  <a:gd name="f21" fmla="*/ f17 1 f13"/>
                  <a:gd name="f22" fmla="*/ f18 1 f13"/>
                  <a:gd name="f23" fmla="*/ f19 f6 1"/>
                  <a:gd name="f24" fmla="val f21"/>
                  <a:gd name="f25" fmla="val f22"/>
                  <a:gd name="f26" fmla="*/ f23 1 f0"/>
                  <a:gd name="f27" fmla="*/ f5 f20 1"/>
                  <a:gd name="f28" fmla="+- f25 0 f5"/>
                  <a:gd name="f29" fmla="+- f24 0 f5"/>
                  <a:gd name="f30" fmla="+- 0 0 f26"/>
                  <a:gd name="f31" fmla="*/ f24 f20 1"/>
                  <a:gd name="f32" fmla="*/ f25 f20 1"/>
                  <a:gd name="f33" fmla="+- 0 0 f30"/>
                  <a:gd name="f34" fmla="*/ f29 f20 1"/>
                  <a:gd name="f35" fmla="*/ f28 f20 1"/>
                  <a:gd name="f36" fmla="*/ f33 f0 1"/>
                  <a:gd name="f37" fmla="*/ f36 1 f6"/>
                  <a:gd name="f38" fmla="+- f37 0 f1"/>
                  <a:gd name="f39" fmla="cos 1 f38"/>
                  <a:gd name="f40" fmla="sin 1 f38"/>
                  <a:gd name="f41" fmla="+- 0 0 f39"/>
                  <a:gd name="f42" fmla="+- 0 0 f40"/>
                  <a:gd name="f43" fmla="+- 0 0 f41"/>
                  <a:gd name="f44" fmla="+- 0 0 f42"/>
                  <a:gd name="f45" fmla="val f43"/>
                  <a:gd name="f46" fmla="val f44"/>
                  <a:gd name="f47" fmla="*/ f45 f29 1"/>
                  <a:gd name="f48" fmla="*/ f46 f28 1"/>
                  <a:gd name="f49" fmla="+- f24 f47 0"/>
                  <a:gd name="f50" fmla="+- f25 f48 0"/>
                  <a:gd name="f51" fmla="*/ f49 f20 1"/>
                  <a:gd name="f52" fmla="*/ f5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2" r="f31" b="f32"/>
                <a:pathLst>
                  <a:path>
                    <a:moveTo>
                      <a:pt x="f27" y="f32"/>
                    </a:moveTo>
                    <a:arcTo wR="f34" hR="f35" stAng="f0" swAng="f1"/>
                    <a:lnTo>
                      <a:pt x="f31" y="f32"/>
                    </a:lnTo>
                    <a:close/>
                  </a:path>
                </a:pathLst>
              </a:custGeom>
              <a:solidFill>
                <a:srgbClr val="FF3399"/>
              </a:solidFill>
              <a:ln>
                <a:noFill/>
                <a:prstDash val="solid"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9" name="圓形圖 4"/>
              <p:cNvSpPr/>
              <p:nvPr/>
            </p:nvSpPr>
            <p:spPr>
              <a:xfrm>
                <a:off x="3312359" y="2068299"/>
                <a:ext cx="1164305" cy="116430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199138" tIns="199138" rIns="199138" bIns="199138" anchor="ctr" anchorCtr="1" compatLnSpc="1"/>
              <a:lstStyle/>
              <a:p>
                <a:pPr marL="0" marR="0" lvl="0" indent="0" algn="ctr" defTabSz="1244598" rtl="0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800" b="1" i="0" u="none" strike="noStrike" kern="1200" cap="none" spc="0" baseline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微軟正黑體" pitchFamily="34"/>
                    <a:ea typeface="微軟正黑體" pitchFamily="34"/>
                  </a:rPr>
                  <a:t>教育活動</a:t>
                </a:r>
              </a:p>
            </p:txBody>
          </p:sp>
        </p:grpSp>
        <p:sp>
          <p:nvSpPr>
            <p:cNvPr id="10" name="矩形 16"/>
            <p:cNvSpPr/>
            <p:nvPr/>
          </p:nvSpPr>
          <p:spPr>
            <a:xfrm>
              <a:off x="107506" y="4966874"/>
              <a:ext cx="4426272" cy="1164570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FFC00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57150" marR="0" lvl="0" indent="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家庭教育教材及刊物</a:t>
              </a:r>
              <a:endParaRPr lang="en-US" sz="32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endParaRPr>
            </a:p>
            <a:p>
              <a:pPr marL="57150" marR="0" lvl="0" indent="0" algn="l" defTabSz="4444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32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 </a:t>
              </a:r>
              <a:r>
                <a:rPr lang="zh-TW" sz="32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研發、培訓、推廣</a:t>
              </a:r>
            </a:p>
          </p:txBody>
        </p:sp>
        <p:grpSp>
          <p:nvGrpSpPr>
            <p:cNvPr id="11" name="群組 8"/>
            <p:cNvGrpSpPr/>
            <p:nvPr/>
          </p:nvGrpSpPr>
          <p:grpSpPr>
            <a:xfrm>
              <a:off x="2915821" y="3284981"/>
              <a:ext cx="1617957" cy="1617957"/>
              <a:chOff x="2915821" y="3284981"/>
              <a:chExt cx="1617957" cy="1617957"/>
            </a:xfrm>
          </p:grpSpPr>
          <p:sp>
            <p:nvSpPr>
              <p:cNvPr id="12" name="圓形圖 9"/>
              <p:cNvSpPr/>
              <p:nvPr/>
            </p:nvSpPr>
            <p:spPr>
              <a:xfrm rot="16200004">
                <a:off x="2915821" y="3284981"/>
                <a:ext cx="1617957" cy="1617957"/>
              </a:xfrm>
              <a:custGeom>
                <a:avLst/>
                <a:gdLst>
                  <a:gd name="f0" fmla="val 10800000"/>
                  <a:gd name="f1" fmla="val 5400000"/>
                  <a:gd name="f2" fmla="val w"/>
                  <a:gd name="f3" fmla="val h"/>
                  <a:gd name="f4" fmla="val ss"/>
                  <a:gd name="f5" fmla="val 0"/>
                  <a:gd name="f6" fmla="*/ 5419351 1 1725033"/>
                  <a:gd name="f7" fmla="abs f2"/>
                  <a:gd name="f8" fmla="abs f3"/>
                  <a:gd name="f9" fmla="abs f4"/>
                  <a:gd name="f10" fmla="+- 13500000 f1 0"/>
                  <a:gd name="f11" fmla="?: f7 f2 1"/>
                  <a:gd name="f12" fmla="?: f8 f3 1"/>
                  <a:gd name="f13" fmla="?: f9 f4 1"/>
                  <a:gd name="f14" fmla="+- f10 0 f1"/>
                  <a:gd name="f15" fmla="*/ f11 1 21600"/>
                  <a:gd name="f16" fmla="*/ f12 1 21600"/>
                  <a:gd name="f17" fmla="*/ 21600 f11 1"/>
                  <a:gd name="f18" fmla="*/ 21600 f12 1"/>
                  <a:gd name="f19" fmla="+- f14 f1 0"/>
                  <a:gd name="f20" fmla="min f16 f15"/>
                  <a:gd name="f21" fmla="*/ f17 1 f13"/>
                  <a:gd name="f22" fmla="*/ f18 1 f13"/>
                  <a:gd name="f23" fmla="*/ f19 f6 1"/>
                  <a:gd name="f24" fmla="val f21"/>
                  <a:gd name="f25" fmla="val f22"/>
                  <a:gd name="f26" fmla="*/ f23 1 f0"/>
                  <a:gd name="f27" fmla="*/ f5 f20 1"/>
                  <a:gd name="f28" fmla="+- f25 0 f5"/>
                  <a:gd name="f29" fmla="+- f24 0 f5"/>
                  <a:gd name="f30" fmla="+- 0 0 f26"/>
                  <a:gd name="f31" fmla="*/ f24 f20 1"/>
                  <a:gd name="f32" fmla="*/ f25 f20 1"/>
                  <a:gd name="f33" fmla="+- 0 0 f30"/>
                  <a:gd name="f34" fmla="*/ f29 f20 1"/>
                  <a:gd name="f35" fmla="*/ f28 f20 1"/>
                  <a:gd name="f36" fmla="*/ f33 f0 1"/>
                  <a:gd name="f37" fmla="*/ f36 1 f6"/>
                  <a:gd name="f38" fmla="+- f37 0 f1"/>
                  <a:gd name="f39" fmla="cos 1 f38"/>
                  <a:gd name="f40" fmla="sin 1 f38"/>
                  <a:gd name="f41" fmla="+- 0 0 f39"/>
                  <a:gd name="f42" fmla="+- 0 0 f40"/>
                  <a:gd name="f43" fmla="+- 0 0 f41"/>
                  <a:gd name="f44" fmla="+- 0 0 f42"/>
                  <a:gd name="f45" fmla="val f43"/>
                  <a:gd name="f46" fmla="val f44"/>
                  <a:gd name="f47" fmla="*/ f45 f29 1"/>
                  <a:gd name="f48" fmla="*/ f46 f28 1"/>
                  <a:gd name="f49" fmla="+- f24 f47 0"/>
                  <a:gd name="f50" fmla="+- f25 f48 0"/>
                  <a:gd name="f51" fmla="*/ f49 f20 1"/>
                  <a:gd name="f52" fmla="*/ f5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2" r="f31" b="f32"/>
                <a:pathLst>
                  <a:path>
                    <a:moveTo>
                      <a:pt x="f27" y="f32"/>
                    </a:moveTo>
                    <a:arcTo wR="f34" hR="f35" stAng="f0" swAng="f1"/>
                    <a:lnTo>
                      <a:pt x="f31" y="f32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  <a:prstDash val="solid"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3" name="圓形圖 4"/>
              <p:cNvSpPr/>
              <p:nvPr/>
            </p:nvSpPr>
            <p:spPr>
              <a:xfrm>
                <a:off x="3167070" y="3372618"/>
                <a:ext cx="1144069" cy="1144069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199138" tIns="199138" rIns="199138" bIns="199138" anchor="ctr" anchorCtr="1" compatLnSpc="1"/>
              <a:lstStyle/>
              <a:p>
                <a:pPr marL="0" marR="0" lvl="0" indent="0" algn="ctr" defTabSz="1244598" rtl="0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800" b="1" i="0" u="none" strike="noStrike" kern="1200" cap="none" spc="0" baseline="0">
                    <a:solidFill>
                      <a:srgbClr val="000000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微軟正黑體" pitchFamily="34"/>
                    <a:ea typeface="微軟正黑體" pitchFamily="34"/>
                  </a:rPr>
                  <a:t>出版品</a:t>
                </a:r>
              </a:p>
            </p:txBody>
          </p:sp>
        </p:grpSp>
        <p:sp>
          <p:nvSpPr>
            <p:cNvPr id="14" name="矩形 16"/>
            <p:cNvSpPr/>
            <p:nvPr/>
          </p:nvSpPr>
          <p:spPr>
            <a:xfrm>
              <a:off x="5364089" y="4894902"/>
              <a:ext cx="3240359" cy="1191819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00B050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志工培訓</a:t>
              </a:r>
              <a:endParaRPr lang="en-US" sz="32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endParaRP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志工服務</a:t>
              </a:r>
            </a:p>
          </p:txBody>
        </p:sp>
        <p:grpSp>
          <p:nvGrpSpPr>
            <p:cNvPr id="15" name="群組 2"/>
            <p:cNvGrpSpPr/>
            <p:nvPr/>
          </p:nvGrpSpPr>
          <p:grpSpPr>
            <a:xfrm>
              <a:off x="4572000" y="1628802"/>
              <a:ext cx="1646578" cy="1646578"/>
              <a:chOff x="4572000" y="1628802"/>
              <a:chExt cx="1646578" cy="1646578"/>
            </a:xfrm>
          </p:grpSpPr>
          <p:sp>
            <p:nvSpPr>
              <p:cNvPr id="16" name="圓形圖 19"/>
              <p:cNvSpPr/>
              <p:nvPr/>
            </p:nvSpPr>
            <p:spPr>
              <a:xfrm rot="5400013">
                <a:off x="4572000" y="1628802"/>
                <a:ext cx="1646578" cy="1646578"/>
              </a:xfrm>
              <a:custGeom>
                <a:avLst/>
                <a:gdLst>
                  <a:gd name="f0" fmla="val 10800000"/>
                  <a:gd name="f1" fmla="val 5400000"/>
                  <a:gd name="f2" fmla="val w"/>
                  <a:gd name="f3" fmla="val h"/>
                  <a:gd name="f4" fmla="val ss"/>
                  <a:gd name="f5" fmla="val 0"/>
                  <a:gd name="f6" fmla="*/ 5419351 1 1725033"/>
                  <a:gd name="f7" fmla="abs f2"/>
                  <a:gd name="f8" fmla="abs f3"/>
                  <a:gd name="f9" fmla="abs f4"/>
                  <a:gd name="f10" fmla="+- 13500000 f1 0"/>
                  <a:gd name="f11" fmla="?: f7 f2 1"/>
                  <a:gd name="f12" fmla="?: f8 f3 1"/>
                  <a:gd name="f13" fmla="?: f9 f4 1"/>
                  <a:gd name="f14" fmla="+- f10 0 f1"/>
                  <a:gd name="f15" fmla="*/ f11 1 21600"/>
                  <a:gd name="f16" fmla="*/ f12 1 21600"/>
                  <a:gd name="f17" fmla="*/ 21600 f11 1"/>
                  <a:gd name="f18" fmla="*/ 21600 f12 1"/>
                  <a:gd name="f19" fmla="+- f14 f1 0"/>
                  <a:gd name="f20" fmla="min f16 f15"/>
                  <a:gd name="f21" fmla="*/ f17 1 f13"/>
                  <a:gd name="f22" fmla="*/ f18 1 f13"/>
                  <a:gd name="f23" fmla="*/ f19 f6 1"/>
                  <a:gd name="f24" fmla="val f21"/>
                  <a:gd name="f25" fmla="val f22"/>
                  <a:gd name="f26" fmla="*/ f23 1 f0"/>
                  <a:gd name="f27" fmla="*/ f5 f20 1"/>
                  <a:gd name="f28" fmla="+- f25 0 f5"/>
                  <a:gd name="f29" fmla="+- f24 0 f5"/>
                  <a:gd name="f30" fmla="+- 0 0 f26"/>
                  <a:gd name="f31" fmla="*/ f24 f20 1"/>
                  <a:gd name="f32" fmla="*/ f25 f20 1"/>
                  <a:gd name="f33" fmla="+- 0 0 f30"/>
                  <a:gd name="f34" fmla="*/ f29 f20 1"/>
                  <a:gd name="f35" fmla="*/ f28 f20 1"/>
                  <a:gd name="f36" fmla="*/ f33 f0 1"/>
                  <a:gd name="f37" fmla="*/ f36 1 f6"/>
                  <a:gd name="f38" fmla="+- f37 0 f1"/>
                  <a:gd name="f39" fmla="cos 1 f38"/>
                  <a:gd name="f40" fmla="sin 1 f38"/>
                  <a:gd name="f41" fmla="+- 0 0 f39"/>
                  <a:gd name="f42" fmla="+- 0 0 f40"/>
                  <a:gd name="f43" fmla="+- 0 0 f41"/>
                  <a:gd name="f44" fmla="+- 0 0 f42"/>
                  <a:gd name="f45" fmla="val f43"/>
                  <a:gd name="f46" fmla="val f44"/>
                  <a:gd name="f47" fmla="*/ f45 f29 1"/>
                  <a:gd name="f48" fmla="*/ f46 f28 1"/>
                  <a:gd name="f49" fmla="+- f24 f47 0"/>
                  <a:gd name="f50" fmla="+- f25 f48 0"/>
                  <a:gd name="f51" fmla="*/ f49 f20 1"/>
                  <a:gd name="f52" fmla="*/ f50 f2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51" t="f52" r="f31" b="f32"/>
                <a:pathLst>
                  <a:path>
                    <a:moveTo>
                      <a:pt x="f27" y="f32"/>
                    </a:moveTo>
                    <a:arcTo wR="f34" hR="f35" stAng="f0" swAng="f1"/>
                    <a:lnTo>
                      <a:pt x="f31" y="f32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  <a:prstDash val="solid"/>
              </a:ln>
              <a:effectLst>
                <a:outerShdw dist="22997" dir="5400000" algn="tl">
                  <a:srgbClr val="000000">
                    <a:alpha val="35000"/>
                  </a:srgbClr>
                </a:outerShdw>
              </a:effectLst>
            </p:spPr>
            <p:txBody>
              <a:bodyPr vert="horz" wrap="square" lIns="0" tIns="0" rIns="0" bIns="0" anchor="t" anchorCtr="0" compatLnSpc="1"/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8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  <a:ea typeface="新細明體" pitchFamily="18"/>
                </a:endParaRPr>
              </a:p>
            </p:txBody>
          </p:sp>
          <p:sp>
            <p:nvSpPr>
              <p:cNvPr id="17" name="圓形圖 4"/>
              <p:cNvSpPr/>
              <p:nvPr/>
            </p:nvSpPr>
            <p:spPr>
              <a:xfrm>
                <a:off x="4676735" y="2007181"/>
                <a:ext cx="1164305" cy="1164305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199138" tIns="199138" rIns="199138" bIns="199138" anchor="ctr" anchorCtr="1" compatLnSpc="1"/>
              <a:lstStyle/>
              <a:p>
                <a:pPr marL="0" marR="0" lvl="0" indent="0" algn="ctr" defTabSz="1244598" rtl="0" fontAlgn="auto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zh-TW" sz="2800" b="1" i="0" u="none" strike="noStrike" kern="1200" cap="none" spc="0" baseline="0">
                    <a:solidFill>
                      <a:srgbClr val="FFFFFF"/>
                    </a:solidFill>
                    <a:effectLst>
                      <a:outerShdw dist="38096" dir="2700000">
                        <a:srgbClr val="000000"/>
                      </a:outerShdw>
                    </a:effectLst>
                    <a:uFillTx/>
                    <a:latin typeface="微軟正黑體" pitchFamily="34"/>
                    <a:ea typeface="微軟正黑體" pitchFamily="34"/>
                  </a:rPr>
                  <a:t>講座活動</a:t>
                </a:r>
              </a:p>
            </p:txBody>
          </p:sp>
        </p:grpSp>
        <p:sp>
          <p:nvSpPr>
            <p:cNvPr id="18" name="圓角矩形 28"/>
            <p:cNvSpPr/>
            <p:nvPr/>
          </p:nvSpPr>
          <p:spPr>
            <a:xfrm>
              <a:off x="5796134" y="964847"/>
              <a:ext cx="3168350" cy="1089663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8064A2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幸福家庭</a:t>
              </a:r>
              <a:r>
                <a:rPr lang="en-US" sz="32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  <a:cs typeface="Arial" pitchFamily="34"/>
                </a:rPr>
                <a:t>123</a:t>
              </a:r>
              <a:r>
                <a:rPr lang="en-US" sz="32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-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6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  6</a:t>
              </a:r>
              <a:r>
                <a:rPr lang="zh-TW" sz="26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大面向家庭議題</a:t>
              </a:r>
            </a:p>
          </p:txBody>
        </p:sp>
        <p:sp>
          <p:nvSpPr>
            <p:cNvPr id="19" name="圓角矩形 23"/>
            <p:cNvSpPr/>
            <p:nvPr/>
          </p:nvSpPr>
          <p:spPr>
            <a:xfrm>
              <a:off x="5796134" y="2068299"/>
              <a:ext cx="3168350" cy="1600437"/>
            </a:xfrm>
            <a:custGeom>
              <a:avLst>
                <a:gd name="f1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3600"/>
                <a:gd name="f11" fmla="abs f4"/>
                <a:gd name="f12" fmla="abs f5"/>
                <a:gd name="f13" fmla="abs f6"/>
                <a:gd name="f14" fmla="*/ f8 1 180"/>
                <a:gd name="f15" fmla="val f10"/>
                <a:gd name="f16" fmla="+- 0 0 f2"/>
                <a:gd name="f17" fmla="?: f11 f4 1"/>
                <a:gd name="f18" fmla="?: f12 f5 1"/>
                <a:gd name="f19" fmla="?: f13 f6 1"/>
                <a:gd name="f20" fmla="*/ f9 f14 1"/>
                <a:gd name="f21" fmla="+- f7 f15 0"/>
                <a:gd name="f22" fmla="*/ f17 1 21600"/>
                <a:gd name="f23" fmla="*/ f18 1 21600"/>
                <a:gd name="f24" fmla="*/ 21600 f17 1"/>
                <a:gd name="f25" fmla="*/ 21600 f18 1"/>
                <a:gd name="f26" fmla="+- 0 0 f20"/>
                <a:gd name="f27" fmla="+- f7 0 f21"/>
                <a:gd name="f28" fmla="+- f21 0 f7"/>
                <a:gd name="f29" fmla="min f23 f22"/>
                <a:gd name="f30" fmla="*/ f24 1 f19"/>
                <a:gd name="f31" fmla="*/ f25 1 f19"/>
                <a:gd name="f32" fmla="*/ f26 f1 1"/>
                <a:gd name="f33" fmla="abs f27"/>
                <a:gd name="f34" fmla="abs f28"/>
                <a:gd name="f35" fmla="?: f27 f16 f2"/>
                <a:gd name="f36" fmla="?: f27 f2 f16"/>
                <a:gd name="f37" fmla="?: f27 f3 f2"/>
                <a:gd name="f38" fmla="?: f27 f2 f3"/>
                <a:gd name="f39" fmla="?: f28 f16 f2"/>
                <a:gd name="f40" fmla="?: f28 f2 f16"/>
                <a:gd name="f41" fmla="?: f27 0 f1"/>
                <a:gd name="f42" fmla="?: f27 f1 0"/>
                <a:gd name="f43" fmla="val f30"/>
                <a:gd name="f44" fmla="val f31"/>
                <a:gd name="f45" fmla="*/ f32 1 f8"/>
                <a:gd name="f46" fmla="?: f27 f38 f37"/>
                <a:gd name="f47" fmla="?: f27 f37 f38"/>
                <a:gd name="f48" fmla="?: f28 f36 f35"/>
                <a:gd name="f49" fmla="*/ f21 f29 1"/>
                <a:gd name="f50" fmla="*/ f7 f29 1"/>
                <a:gd name="f51" fmla="*/ f33 f29 1"/>
                <a:gd name="f52" fmla="*/ f34 f29 1"/>
                <a:gd name="f53" fmla="+- f44 0 f15"/>
                <a:gd name="f54" fmla="+- f43 0 f15"/>
                <a:gd name="f55" fmla="+- f45 0 f2"/>
                <a:gd name="f56" fmla="?: f28 f47 f46"/>
                <a:gd name="f57" fmla="*/ f44 f29 1"/>
                <a:gd name="f58" fmla="*/ f43 f29 1"/>
                <a:gd name="f59" fmla="+- f55 f2 0"/>
                <a:gd name="f60" fmla="+- f44 0 f53"/>
                <a:gd name="f61" fmla="+- f43 0 f54"/>
                <a:gd name="f62" fmla="+- f53 0 f44"/>
                <a:gd name="f63" fmla="+- f54 0 f43"/>
                <a:gd name="f64" fmla="*/ f53 f29 1"/>
                <a:gd name="f65" fmla="*/ f54 f29 1"/>
                <a:gd name="f66" fmla="*/ f59 f8 1"/>
                <a:gd name="f67" fmla="abs f60"/>
                <a:gd name="f68" fmla="?: f60 0 f1"/>
                <a:gd name="f69" fmla="?: f60 f1 0"/>
                <a:gd name="f70" fmla="?: f60 f39 f40"/>
                <a:gd name="f71" fmla="abs f61"/>
                <a:gd name="f72" fmla="abs f62"/>
                <a:gd name="f73" fmla="?: f61 f16 f2"/>
                <a:gd name="f74" fmla="?: f61 f2 f16"/>
                <a:gd name="f75" fmla="?: f61 f3 f2"/>
                <a:gd name="f76" fmla="?: f61 f2 f3"/>
                <a:gd name="f77" fmla="abs f63"/>
                <a:gd name="f78" fmla="?: f63 f16 f2"/>
                <a:gd name="f79" fmla="?: f63 f2 f16"/>
                <a:gd name="f80" fmla="?: f63 f42 f41"/>
                <a:gd name="f81" fmla="?: f63 f41 f42"/>
                <a:gd name="f82" fmla="*/ f66 1 f1"/>
                <a:gd name="f83" fmla="?: f28 f69 f68"/>
                <a:gd name="f84" fmla="?: f28 f68 f69"/>
                <a:gd name="f85" fmla="?: f61 f76 f75"/>
                <a:gd name="f86" fmla="?: f61 f75 f76"/>
                <a:gd name="f87" fmla="?: f62 f74 f73"/>
                <a:gd name="f88" fmla="?: f27 f80 f81"/>
                <a:gd name="f89" fmla="?: f27 f78 f79"/>
                <a:gd name="f90" fmla="*/ f67 f29 1"/>
                <a:gd name="f91" fmla="*/ f71 f29 1"/>
                <a:gd name="f92" fmla="*/ f72 f29 1"/>
                <a:gd name="f93" fmla="*/ f77 f29 1"/>
                <a:gd name="f94" fmla="+- 0 0 f82"/>
                <a:gd name="f95" fmla="?: f60 f83 f84"/>
                <a:gd name="f96" fmla="?: f62 f86 f85"/>
                <a:gd name="f97" fmla="+- 0 0 f94"/>
                <a:gd name="f98" fmla="*/ f97 f1 1"/>
                <a:gd name="f99" fmla="*/ f98 1 f8"/>
                <a:gd name="f100" fmla="+- f99 0 f2"/>
                <a:gd name="f101" fmla="cos 1 f100"/>
                <a:gd name="f102" fmla="+- 0 0 f101"/>
                <a:gd name="f103" fmla="+- 0 0 f102"/>
                <a:gd name="f104" fmla="val f103"/>
                <a:gd name="f105" fmla="+- 0 0 f104"/>
                <a:gd name="f106" fmla="*/ f15 f105 1"/>
                <a:gd name="f107" fmla="*/ f106 3163 1"/>
                <a:gd name="f108" fmla="*/ f107 1 7636"/>
                <a:gd name="f109" fmla="+- f7 f108 0"/>
                <a:gd name="f110" fmla="+- f43 0 f108"/>
                <a:gd name="f111" fmla="+- f44 0 f108"/>
                <a:gd name="f112" fmla="*/ f109 f29 1"/>
                <a:gd name="f113" fmla="*/ f110 f29 1"/>
                <a:gd name="f114" fmla="*/ f111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2" t="f112" r="f113" b="f114"/>
              <a:pathLst>
                <a:path>
                  <a:moveTo>
                    <a:pt x="f49" y="f50"/>
                  </a:moveTo>
                  <a:arcTo wR="f51" hR="f52" stAng="f56" swAng="f48"/>
                  <a:lnTo>
                    <a:pt x="f50" y="f64"/>
                  </a:lnTo>
                  <a:arcTo wR="f52" hR="f90" stAng="f95" swAng="f70"/>
                  <a:lnTo>
                    <a:pt x="f65" y="f57"/>
                  </a:lnTo>
                  <a:arcTo wR="f91" hR="f92" stAng="f96" swAng="f87"/>
                  <a:lnTo>
                    <a:pt x="f58" y="f49"/>
                  </a:lnTo>
                  <a:arcTo wR="f93" hR="f51" stAng="f88" swAng="f89"/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8064A2"/>
              </a:solidFill>
              <a:prstDash val="solid"/>
              <a:miter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buFont typeface="Wingdings" pitchFamily="2"/>
                <a:buChar char="l"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zh-TW" sz="32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家庭好時光</a:t>
              </a:r>
              <a:r>
                <a:rPr lang="en-US" sz="3200" b="0" i="0" u="none" strike="noStrike" kern="1200" cap="none" spc="0" baseline="0">
                  <a:solidFill>
                    <a:srgbClr val="000000"/>
                  </a:solidFill>
                  <a:uFillTx/>
                  <a:latin typeface="微軟正黑體" pitchFamily="34"/>
                  <a:ea typeface="微軟正黑體" pitchFamily="34"/>
                </a:rPr>
                <a:t>-</a:t>
              </a:r>
            </a:p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  </a:t>
              </a:r>
              <a:r>
                <a:rPr lang="zh-TW" sz="28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名人婚姻教育、</a:t>
              </a: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/>
              </a:r>
              <a:b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</a:br>
              <a:r>
                <a:rPr lang="en-US" sz="28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  </a:t>
              </a:r>
              <a:r>
                <a:rPr lang="zh-TW" sz="2800" b="1" i="0" u="none" strike="noStrike" kern="1200" cap="none" spc="0" baseline="0">
                  <a:solidFill>
                    <a:srgbClr val="000000"/>
                  </a:solidFill>
                  <a:effectLst>
                    <a:outerShdw dist="38096" dir="2700000">
                      <a:srgbClr val="000000"/>
                    </a:outerShdw>
                  </a:effectLst>
                  <a:uFillTx/>
                  <a:latin typeface="微軟正黑體" pitchFamily="34"/>
                  <a:ea typeface="微軟正黑體" pitchFamily="34"/>
                </a:rPr>
                <a:t>幸福轉運站</a:t>
              </a:r>
              <a:endParaRPr lang="en-US" sz="28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endParaRPr>
            </a:p>
          </p:txBody>
        </p:sp>
      </p:grpSp>
      <p:sp>
        <p:nvSpPr>
          <p:cNvPr id="20" name="文字方塊 5"/>
          <p:cNvSpPr txBox="1"/>
          <p:nvPr/>
        </p:nvSpPr>
        <p:spPr>
          <a:xfrm>
            <a:off x="-2412772" y="129323"/>
            <a:ext cx="9144000" cy="64633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FF0000"/>
                </a:solidFill>
                <a:uFillTx/>
                <a:latin typeface="微軟正黑體" pitchFamily="34"/>
                <a:ea typeface="微軟正黑體" pitchFamily="34"/>
              </a:rPr>
              <a:t>家庭教育中心資源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375909" y="5013179"/>
            <a:ext cx="6160084" cy="58477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https://ntpc.familyedu.moe.gov.tw/</a:t>
            </a:r>
          </a:p>
        </p:txBody>
      </p:sp>
      <p:pic>
        <p:nvPicPr>
          <p:cNvPr id="3" name="圖片 8" descr="畫面剪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1"/>
            <a:ext cx="9144000" cy="3747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72" y="4137778"/>
            <a:ext cx="2099526" cy="209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/>
        </p:nvSpPr>
        <p:spPr>
          <a:xfrm>
            <a:off x="4211964" y="2219376"/>
            <a:ext cx="4572000" cy="31393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1.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本平台整合新北市政府各機關之家庭教育的相關訊息，讓您方便接收，減少自行檢索的不便。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2.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社群內可以用化名，潛水享受旁觀的樂趣。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3.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本社群僅供家庭教育新知交流使用，請勿張貼與主題無關之照片、文章或請早問安，如有涉及政治、宗教或人身攻擊將適時刪除相關訊息。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4.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如果有任何疑問，歡迎撥打市府相關電話或</a:t>
            </a: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1999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詢問唷！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5.</a:t>
            </a:r>
            <a:r>
              <a:rPr lang="zh-TW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微軟正黑體" pitchFamily="34"/>
              </a:rPr>
              <a:t>本平台由新北市家庭教育中心維護。</a:t>
            </a: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/>
              <a:ea typeface="微軟正黑體" pitchFamily="34"/>
            </a:endParaRPr>
          </a:p>
        </p:txBody>
      </p:sp>
      <p:pic>
        <p:nvPicPr>
          <p:cNvPr id="3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3" y="1844820"/>
            <a:ext cx="3888431" cy="38884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文字方塊 4"/>
          <p:cNvSpPr txBox="1"/>
          <p:nvPr/>
        </p:nvSpPr>
        <p:spPr>
          <a:xfrm>
            <a:off x="1331640" y="967956"/>
            <a:ext cx="6912772" cy="646334"/>
          </a:xfrm>
          <a:prstGeom prst="rect">
            <a:avLst/>
          </a:prstGeom>
          <a:solidFill>
            <a:srgbClr val="8064A2">
              <a:alpha val="50000"/>
            </a:srgbClr>
          </a:solidFill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微軟正黑體" pitchFamily="34"/>
              </a:rPr>
              <a:t>Line</a:t>
            </a:r>
            <a:r>
              <a:rPr lang="zh-TW" sz="3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微軟正黑體" pitchFamily="34"/>
              </a:rPr>
              <a:t>社群</a:t>
            </a:r>
            <a:r>
              <a:rPr lang="en-US" sz="3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微軟正黑體" pitchFamily="34"/>
              </a:rPr>
              <a:t>-</a:t>
            </a:r>
            <a:r>
              <a:rPr lang="zh-TW" sz="36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  <a:ea typeface="微軟正黑體" pitchFamily="34"/>
              </a:rPr>
              <a:t>新北家庭教育平台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5"/>
          <p:cNvSpPr txBox="1"/>
          <p:nvPr/>
        </p:nvSpPr>
        <p:spPr>
          <a:xfrm>
            <a:off x="1573645" y="2742532"/>
            <a:ext cx="5724646" cy="923333"/>
          </a:xfrm>
          <a:prstGeom prst="rect">
            <a:avLst/>
          </a:prstGeom>
          <a:solidFill>
            <a:srgbClr val="9BBB59">
              <a:alpha val="50000"/>
            </a:srgbClr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5400" b="1" i="0" u="none" strike="noStrike" kern="1200" cap="none" spc="0" baseline="0">
                <a:solidFill>
                  <a:srgbClr val="FFFFFF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微軟正黑體" pitchFamily="34"/>
                <a:ea typeface="微軟正黑體" pitchFamily="34"/>
              </a:rPr>
              <a:t>二、兒童發展特徵</a:t>
            </a:r>
            <a:endParaRPr lang="en-US" sz="5400" b="1" i="0" u="none" strike="noStrike" kern="1200" cap="none" spc="0" baseline="0">
              <a:solidFill>
                <a:srgbClr val="FFFFFF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微軟正黑體" pitchFamily="34"/>
              <a:ea typeface="微軟正黑體" pitchFamily="34"/>
            </a:endParaRPr>
          </a:p>
        </p:txBody>
      </p:sp>
      <p:pic>
        <p:nvPicPr>
          <p:cNvPr id="3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9" y="3836182"/>
            <a:ext cx="4499991" cy="3021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52934" y="3717035"/>
            <a:ext cx="3062243" cy="249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7" y="5103275"/>
            <a:ext cx="1296143" cy="175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表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3"/>
            <a:ext cx="9144000" cy="4334877"/>
          </a:xfrm>
          <a:prstGeom prst="rect">
            <a:avLst/>
          </a:prstGeom>
        </p:spPr>
      </p:pic>
      <p:sp>
        <p:nvSpPr>
          <p:cNvPr id="3" name="Rectangle 1"/>
          <p:cNvSpPr/>
          <p:nvPr/>
        </p:nvSpPr>
        <p:spPr>
          <a:xfrm>
            <a:off x="179515" y="863403"/>
            <a:ext cx="7786737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艾瑞克森</a:t>
            </a:r>
            <a:r>
              <a:rPr lang="en-US" sz="22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(Eric H. Erickson)</a:t>
            </a:r>
            <a:r>
              <a:rPr lang="zh-TW" sz="22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Times New Roman" pitchFamily="18"/>
              </a:rPr>
              <a:t>的心理社會發展論</a:t>
            </a:r>
            <a:r>
              <a:rPr lang="zh-TW" sz="2200" b="1" i="0" u="none" strike="noStrike" kern="1200" cap="none" spc="0" baseline="0">
                <a:solidFill>
                  <a:srgbClr val="000000"/>
                </a:solidFill>
                <a:uFillTx/>
                <a:latin typeface="微軟正黑體" pitchFamily="34"/>
                <a:ea typeface="微軟正黑體" pitchFamily="34"/>
                <a:cs typeface="新細明體" pitchFamily="18"/>
              </a:rPr>
              <a:t>八個階段</a:t>
            </a:r>
            <a:endParaRPr lang="en-US" sz="600" b="0" i="0" u="none" strike="noStrike" kern="1200" cap="none" spc="0" baseline="0">
              <a:solidFill>
                <a:srgbClr val="000000"/>
              </a:solidFill>
              <a:uFillTx/>
              <a:latin typeface="微軟正黑體" pitchFamily="34"/>
              <a:ea typeface="微軟正黑體" pitchFamily="34"/>
              <a:cs typeface="新細明體" pitchFamily="18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新細明體" pitchFamily="18"/>
              <a:cs typeface="新細明體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3411</TotalTime>
  <Words>703</Words>
  <Application>Microsoft Office PowerPoint</Application>
  <PresentationFormat>如螢幕大小 (4:3)</PresentationFormat>
  <Paragraphs>94</Paragraphs>
  <Slides>17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Office 佈景主題</vt:lpstr>
      <vt:lpstr>PowerPoint 簡報</vt:lpstr>
      <vt:lpstr>PowerPoint 簡報</vt:lpstr>
      <vt:lpstr>PowerPoint 簡報</vt:lpstr>
      <vt:lpstr>家庭五大功能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PowerUser</dc:creator>
  <cp:lastModifiedBy>jcps</cp:lastModifiedBy>
  <cp:revision>161</cp:revision>
  <cp:lastPrinted>2021-01-08T01:56:46Z</cp:lastPrinted>
  <dcterms:created xsi:type="dcterms:W3CDTF">2016-03-02T01:16:19Z</dcterms:created>
  <dcterms:modified xsi:type="dcterms:W3CDTF">2021-02-22T05:49:28Z</dcterms:modified>
</cp:coreProperties>
</file>