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75" r:id="rId9"/>
    <p:sldId id="295" r:id="rId10"/>
    <p:sldId id="270" r:id="rId11"/>
    <p:sldId id="271" r:id="rId12"/>
    <p:sldId id="269" r:id="rId13"/>
    <p:sldId id="268" r:id="rId14"/>
    <p:sldId id="258" r:id="rId15"/>
    <p:sldId id="276" r:id="rId16"/>
    <p:sldId id="277" r:id="rId17"/>
    <p:sldId id="26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9/26/2016</a:t>
            </a:fld>
            <a:endParaRPr 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9/26/2016</a:t>
            </a:fld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F9B8CD-342D-4579-98EC-A8FD6B7370E1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9/26/2016</a:t>
            </a:fld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9/26/2016</a:t>
            </a:fld>
            <a:endParaRPr lang="en-US" dirty="0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9/26/2016</a:t>
            </a:fld>
            <a:endParaRPr 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9/26/2016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140.111.1.213/old_content/introduce.htm" TargetMode="Externa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1196752"/>
            <a:ext cx="7468121" cy="2232248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zh-TW" sz="5400" b="1" dirty="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b="1" dirty="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歡迎</a:t>
            </a:r>
            <a:r>
              <a:rPr lang="zh-TW" altLang="en-US" sz="5400" dirty="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三</a:t>
            </a:r>
            <a:r>
              <a:rPr lang="zh-TW" altLang="en-US" sz="5400" b="1" dirty="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5400" dirty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5400" b="1" dirty="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班家長</a:t>
            </a:r>
            <a:br>
              <a:rPr lang="zh-TW" altLang="en-US" sz="5400" b="1" dirty="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rgbClr val="000099"/>
                </a:solidFill>
                <a:latin typeface="標楷體" pitchFamily="65" charset="-120"/>
                <a:ea typeface="標楷體" pitchFamily="65" charset="-120"/>
              </a:rPr>
              <a:t>蒞臨指導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         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  </a:t>
            </a:r>
            <a:endParaRPr lang="zh-TW" altLang="en-US" sz="3600" b="1" dirty="0" smtClean="0">
              <a:solidFill>
                <a:srgbClr val="FF33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79712" y="2780928"/>
            <a:ext cx="6768752" cy="3816424"/>
          </a:xfrm>
        </p:spPr>
        <p:txBody>
          <a:bodyPr>
            <a:noAutofit/>
          </a:bodyPr>
          <a:lstStyle/>
          <a:p>
            <a:pPr>
              <a:lnSpc>
                <a:spcPts val="2600"/>
              </a:lnSpc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家長日活動流程</a:t>
            </a:r>
            <a:endParaRPr lang="en-US" altLang="zh-TW" sz="3600" dirty="0" smtClean="0">
              <a:solidFill>
                <a:srgbClr val="FF33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2600"/>
              </a:lnSpc>
            </a:pPr>
            <a:endParaRPr lang="en-US" altLang="zh-TW" sz="2800" dirty="0" smtClean="0">
              <a:solidFill>
                <a:srgbClr val="FF33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2600"/>
              </a:lnSpc>
            </a:pPr>
            <a:r>
              <a:rPr lang="en-US" altLang="zh-TW" sz="28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點</a:t>
            </a:r>
            <a:r>
              <a:rPr lang="en-US" altLang="zh-TW" sz="3200" dirty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0</a:t>
            </a:r>
            <a:r>
              <a:rPr lang="zh-TW" altLang="en-US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-11</a:t>
            </a:r>
            <a:r>
              <a:rPr lang="zh-TW" altLang="en-US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點</a:t>
            </a:r>
            <a:r>
              <a:rPr lang="en-US" altLang="zh-TW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分  親師懇談 </a:t>
            </a:r>
            <a:br>
              <a:rPr lang="zh-TW" altLang="en-US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       </a:t>
            </a:r>
            <a:r>
              <a:rPr lang="en-US" altLang="zh-TW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 11</a:t>
            </a:r>
            <a:r>
              <a:rPr lang="zh-TW" altLang="en-US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點</a:t>
            </a:r>
            <a:r>
              <a:rPr lang="en-US" altLang="zh-TW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-11</a:t>
            </a:r>
            <a:r>
              <a:rPr lang="zh-TW" altLang="en-US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點</a:t>
            </a:r>
            <a:r>
              <a:rPr lang="en-US" altLang="zh-TW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50</a:t>
            </a:r>
            <a:r>
              <a:rPr lang="zh-TW" altLang="en-US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分 家長離校</a:t>
            </a:r>
            <a:endParaRPr lang="en-US" altLang="zh-TW" sz="3200" dirty="0" smtClean="0">
              <a:solidFill>
                <a:srgbClr val="FF33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2600"/>
              </a:lnSpc>
            </a:pPr>
            <a:r>
              <a:rPr lang="zh-TW" altLang="en-US" sz="3200" dirty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                 班級環境整理</a:t>
            </a:r>
            <a:endParaRPr lang="en-US" altLang="zh-TW" sz="3200" dirty="0" smtClean="0">
              <a:solidFill>
                <a:srgbClr val="FF33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2600"/>
              </a:lnSpc>
            </a:pPr>
            <a:r>
              <a:rPr lang="zh-TW" altLang="en-US" sz="3200" dirty="0" smtClean="0">
                <a:solidFill>
                  <a:srgbClr val="FF3300"/>
                </a:solidFill>
                <a:latin typeface="標楷體" pitchFamily="65" charset="-120"/>
                <a:ea typeface="標楷體" pitchFamily="65" charset="-120"/>
              </a:rPr>
              <a:t>                 </a:t>
            </a:r>
            <a:endParaRPr lang="zh-TW" altLang="en-US" sz="3200" dirty="0"/>
          </a:p>
        </p:txBody>
      </p:sp>
      <p:pic>
        <p:nvPicPr>
          <p:cNvPr id="5" name="Picture 9" descr="newman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116632"/>
            <a:ext cx="3096344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語文作業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0" y="1124744"/>
            <a:ext cx="9036496" cy="5544616"/>
          </a:xfrm>
        </p:spPr>
        <p:txBody>
          <a:bodyPr>
            <a:normAutofit/>
          </a:bodyPr>
          <a:lstStyle/>
          <a:p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甲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本、乙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本</a:t>
            </a:r>
            <a:endParaRPr lang="en-US" altLang="zh-TW" sz="3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800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國語習作</a:t>
            </a:r>
            <a:endParaRPr lang="en-US" altLang="zh-TW" sz="3800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800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國</a:t>
            </a:r>
            <a:r>
              <a:rPr lang="en-US" altLang="zh-TW" sz="3800" dirty="0">
                <a:latin typeface="標楷體" pitchFamily="65" charset="-120"/>
                <a:ea typeface="標楷體" pitchFamily="65" charset="-120"/>
              </a:rPr>
              <a:t>(1)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本</a:t>
            </a: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zh-TW" sz="3800" dirty="0">
                <a:latin typeface="標楷體" pitchFamily="65" charset="-120"/>
                <a:ea typeface="標楷體" pitchFamily="65" charset="-120"/>
              </a:rPr>
              <a:t>圈詞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習寫</a:t>
            </a:r>
            <a:endParaRPr lang="en-US" altLang="zh-TW" sz="3800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800" dirty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國</a:t>
            </a:r>
            <a:r>
              <a:rPr lang="en-US" altLang="zh-TW" sz="3800" dirty="0"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本</a:t>
            </a: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考試本</a:t>
            </a:r>
            <a:r>
              <a:rPr lang="en-US" altLang="zh-TW" sz="38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聽寫</a:t>
            </a: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國語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練習卷評量複習卷</a:t>
            </a:r>
            <a:r>
              <a:rPr lang="en-US" altLang="zh-TW" sz="3800" dirty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評量前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複習</a:t>
            </a:r>
            <a:endParaRPr lang="en-US" altLang="zh-TW" sz="3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800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閱讀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心得、學習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單</a:t>
            </a:r>
            <a:endParaRPr lang="zh-TW" altLang="en-US" sz="3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611560" y="1674674"/>
            <a:ext cx="62464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數學作業</a:t>
            </a:r>
            <a:endParaRPr lang="zh-TW" alt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892480" cy="4873752"/>
          </a:xfrm>
        </p:spPr>
        <p:txBody>
          <a:bodyPr>
            <a:normAutofit/>
          </a:bodyPr>
          <a:lstStyle/>
          <a:p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習作</a:t>
            </a:r>
            <a:endParaRPr lang="en-US" altLang="zh-TW" sz="3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數學作業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簿</a:t>
            </a:r>
            <a:endParaRPr lang="en-US" altLang="zh-TW" sz="3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zh-TW" sz="3800" dirty="0" smtClean="0">
                <a:latin typeface="標楷體" pitchFamily="65" charset="-120"/>
                <a:ea typeface="標楷體" pitchFamily="65" charset="-120"/>
              </a:rPr>
              <a:t>每單元小考</a:t>
            </a:r>
            <a:endParaRPr lang="en-US" altLang="zh-TW" sz="3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數學練習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卷評量複習卷</a:t>
            </a:r>
            <a:r>
              <a:rPr lang="en-US" altLang="zh-TW" sz="3800" dirty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評量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前複習</a:t>
            </a: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3800" dirty="0">
                <a:latin typeface="標楷體" pitchFamily="65" charset="-120"/>
                <a:ea typeface="標楷體" pitchFamily="65" charset="-120"/>
              </a:rPr>
            </a:br>
            <a:endParaRPr lang="zh-TW" altLang="en-US" sz="3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86000" y="2321005"/>
            <a:ext cx="4572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400" b="1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467600" cy="864096"/>
          </a:xfrm>
        </p:spPr>
        <p:txBody>
          <a:bodyPr>
            <a:noAutofit/>
          </a:bodyPr>
          <a:lstStyle/>
          <a:p>
            <a:r>
              <a:rPr lang="zh-TW" altLang="zh-TW" sz="36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各科學習評量方式</a:t>
            </a:r>
            <a:br>
              <a:rPr lang="zh-TW" altLang="zh-TW" sz="36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sz="3600" b="1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95536" y="947589"/>
            <a:ext cx="8280920" cy="5904656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zh-TW" altLang="zh-TW" u="sng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國語科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作業的書寫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含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習作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、學習單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)2.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上課的發表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學習態度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聽寫分數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平時的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小考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作文成績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二次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定期評量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成績。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4000"/>
              </a:lnSpc>
            </a:pPr>
            <a:r>
              <a:rPr lang="zh-TW" altLang="zh-TW" u="sng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數學科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作業的書寫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上課的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發表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學習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態度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平時的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小考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二次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定期評量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成績。</a:t>
            </a:r>
          </a:p>
          <a:p>
            <a:pPr>
              <a:lnSpc>
                <a:spcPts val="4000"/>
              </a:lnSpc>
            </a:pPr>
            <a:r>
              <a:rPr lang="zh-TW" altLang="zh-TW" u="sng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社會科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資料的蒐集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上課的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發表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學習態度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習作分數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平時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小考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二次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定期評量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成績。</a:t>
            </a:r>
          </a:p>
          <a:p>
            <a:pPr>
              <a:lnSpc>
                <a:spcPts val="4000"/>
              </a:lnSpc>
            </a:pPr>
            <a:r>
              <a:rPr lang="zh-TW" altLang="zh-TW" u="sng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綜合科</a:t>
            </a:r>
            <a:r>
              <a:rPr lang="en-US" altLang="zh-TW" u="sng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u="sng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健康科</a:t>
            </a:r>
            <a:r>
              <a:rPr lang="en-US" altLang="zh-TW" u="sng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作業的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書寫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聯絡簿心情日記、學習單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 2.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上課的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發表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學習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態度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資料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蒐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集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尊重群體的態度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行為習慣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平時生活常規，榮譽紀錄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648072"/>
          </a:xfrm>
        </p:spPr>
        <p:txBody>
          <a:bodyPr>
            <a:noAutofit/>
          </a:bodyPr>
          <a:lstStyle/>
          <a:p>
            <a:r>
              <a:rPr lang="zh-TW" altLang="zh-TW" sz="3200" b="1" i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★</a:t>
            </a:r>
            <a:r>
              <a:rPr lang="zh-TW" altLang="zh-TW" sz="3200" b="1" i="1" u="sng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關於親師互動～</a:t>
            </a:r>
            <a:r>
              <a:rPr lang="zh-TW" altLang="zh-TW" sz="32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孩子的日常生活習慣</a:t>
            </a:r>
            <a:endParaRPr lang="zh-TW" altLang="en-US" sz="3200" b="1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219256" cy="6093296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sz="29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sz="29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3100" dirty="0" smtClean="0">
                <a:latin typeface="標楷體" pitchFamily="65" charset="-120"/>
                <a:ea typeface="標楷體" pitchFamily="65" charset="-120"/>
              </a:rPr>
              <a:t>孩子已升上中年級，請鼓勵孩子</a:t>
            </a:r>
            <a:r>
              <a:rPr lang="zh-TW" altLang="zh-TW" sz="3100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多運動、幫忙做家事、多閱讀</a:t>
            </a:r>
            <a:r>
              <a:rPr lang="zh-TW" altLang="zh-TW" sz="31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，並記錄於聯絡簿上</a:t>
            </a:r>
            <a:r>
              <a:rPr lang="zh-TW" altLang="zh-TW" sz="3100" dirty="0" smtClean="0">
                <a:latin typeface="標楷體" pitchFamily="65" charset="-120"/>
                <a:ea typeface="標楷體" pitchFamily="65" charset="-120"/>
              </a:rPr>
              <a:t>，培養自動自發的好習慣。此外，培養孩子養成早睡早起、於</a:t>
            </a:r>
            <a:r>
              <a:rPr lang="zh-TW" altLang="zh-TW" sz="3100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睡前整理書包</a:t>
            </a:r>
            <a:r>
              <a:rPr lang="zh-TW" altLang="zh-TW" sz="3100" dirty="0" smtClean="0">
                <a:latin typeface="標楷體" pitchFamily="65" charset="-120"/>
                <a:ea typeface="標楷體" pitchFamily="65" charset="-120"/>
              </a:rPr>
              <a:t>等良好生活習慣，從容面對一天的生活，也減輕您的負擔。</a:t>
            </a:r>
          </a:p>
          <a:p>
            <a:r>
              <a:rPr lang="en-US" altLang="zh-TW" sz="31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sz="31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3100" dirty="0" smtClean="0">
                <a:latin typeface="標楷體" pitchFamily="65" charset="-120"/>
                <a:ea typeface="標楷體" pitchFamily="65" charset="-120"/>
              </a:rPr>
              <a:t>學校為公共場所，除非必要，請叮嚀孩子</a:t>
            </a:r>
            <a:r>
              <a:rPr lang="zh-TW" altLang="zh-TW" sz="31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盡量不帶貴重物品</a:t>
            </a:r>
            <a:r>
              <a:rPr lang="en-US" altLang="zh-TW" sz="31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1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含零用錢</a:t>
            </a:r>
            <a:r>
              <a:rPr lang="en-US" altLang="zh-TW" sz="31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31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到校，以免遺失</a:t>
            </a:r>
            <a:r>
              <a:rPr lang="zh-TW" altLang="zh-TW" sz="31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1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1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sz="31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3100" dirty="0" smtClean="0">
                <a:latin typeface="標楷體" pitchFamily="65" charset="-120"/>
                <a:ea typeface="標楷體" pitchFamily="65" charset="-120"/>
              </a:rPr>
              <a:t>班上</a:t>
            </a:r>
            <a:r>
              <a:rPr lang="zh-TW" altLang="zh-TW" sz="31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不可攜帶漫畫、電動玩具、撲克牌、其他玩具</a:t>
            </a:r>
            <a:r>
              <a:rPr lang="zh-TW" altLang="zh-TW" sz="3100" dirty="0" smtClean="0">
                <a:latin typeface="標楷體" pitchFamily="65" charset="-120"/>
                <a:ea typeface="標楷體" pitchFamily="65" charset="-120"/>
              </a:rPr>
              <a:t>，以免</a:t>
            </a: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影響學習或是</a:t>
            </a:r>
            <a:r>
              <a:rPr lang="zh-TW" altLang="zh-TW" sz="3100" dirty="0" smtClean="0">
                <a:latin typeface="標楷體" pitchFamily="65" charset="-120"/>
                <a:ea typeface="標楷體" pitchFamily="65" charset="-120"/>
              </a:rPr>
              <a:t>孩童之間發生爭執</a:t>
            </a: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1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100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en-US" altLang="zh-TW" sz="31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3100" b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孩子請假請務必打電話請假</a:t>
            </a:r>
            <a:r>
              <a:rPr lang="zh-TW" altLang="zh-TW" sz="3100" dirty="0" smtClean="0">
                <a:latin typeface="標楷體" pitchFamily="65" charset="-120"/>
                <a:ea typeface="標楷體" pitchFamily="65" charset="-120"/>
              </a:rPr>
              <a:t>，培養孩子為自己行為負責的習慣，體貼師長的擔心。</a:t>
            </a:r>
            <a:endParaRPr lang="en-US" altLang="zh-TW" sz="3100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100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zh-TW" sz="3100" dirty="0" smtClean="0">
                <a:latin typeface="標楷體" pitchFamily="65" charset="-120"/>
                <a:ea typeface="標楷體" pitchFamily="65" charset="-120"/>
              </a:rPr>
              <a:t>為孩子的安全，</a:t>
            </a:r>
            <a:r>
              <a:rPr lang="en-US" altLang="zh-TW" sz="3100" dirty="0" smtClean="0">
                <a:latin typeface="標楷體" pitchFamily="65" charset="-120"/>
                <a:ea typeface="標楷體" pitchFamily="65" charset="-120"/>
              </a:rPr>
              <a:t>16:00</a:t>
            </a:r>
            <a:r>
              <a:rPr lang="zh-TW" altLang="zh-TW" sz="3100" dirty="0" smtClean="0">
                <a:latin typeface="標楷體" pitchFamily="65" charset="-120"/>
                <a:ea typeface="標楷體" pitchFamily="65" charset="-120"/>
              </a:rPr>
              <a:t>放學後教室會上鎖，</a:t>
            </a:r>
            <a:r>
              <a:rPr lang="zh-TW" altLang="zh-TW" sz="31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不可再回教室拿作業本或其他物品。</a:t>
            </a:r>
            <a:r>
              <a:rPr lang="en-US" altLang="zh-TW" sz="31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31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作業部份可隔日補寫</a:t>
            </a:r>
            <a:r>
              <a:rPr lang="en-US" altLang="zh-TW" sz="31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en-US" altLang="zh-TW" sz="3100" dirty="0" smtClean="0"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sz="31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聯絡電話及住址如有更動，請務必通知</a:t>
            </a:r>
            <a:r>
              <a:rPr lang="zh-TW" altLang="en-US" sz="3100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r>
              <a:rPr lang="en-US" altLang="zh-TW" sz="3100" dirty="0" smtClean="0">
                <a:latin typeface="標楷體" pitchFamily="65" charset="-120"/>
                <a:ea typeface="標楷體" pitchFamily="65" charset="-120"/>
              </a:rPr>
              <a:t>7.</a:t>
            </a:r>
            <a:r>
              <a:rPr lang="zh-TW" altLang="zh-TW" sz="3100" dirty="0">
                <a:latin typeface="標楷體" pitchFamily="65" charset="-120"/>
                <a:ea typeface="標楷體" pitchFamily="65" charset="-120"/>
              </a:rPr>
              <a:t>班級經營細部規定無法一一說明，有任何疑問</a:t>
            </a:r>
            <a:r>
              <a:rPr lang="en-US" altLang="zh-TW" sz="31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100" dirty="0">
                <a:latin typeface="標楷體" pitchFamily="65" charset="-120"/>
                <a:ea typeface="標楷體" pitchFamily="65" charset="-120"/>
              </a:rPr>
              <a:t>孩子不當行為、發生爭執</a:t>
            </a:r>
            <a:r>
              <a:rPr lang="en-US" altLang="zh-TW" sz="31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3100" dirty="0">
                <a:latin typeface="標楷體" pitchFamily="65" charset="-120"/>
                <a:ea typeface="標楷體" pitchFamily="65" charset="-120"/>
              </a:rPr>
              <a:t>與建議</a:t>
            </a:r>
            <a:r>
              <a:rPr lang="zh-TW" altLang="zh-TW" sz="31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請利用聯絡簿或</a:t>
            </a:r>
            <a:r>
              <a:rPr lang="zh-TW" altLang="en-US" sz="31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電話</a:t>
            </a:r>
            <a:r>
              <a:rPr lang="zh-TW" altLang="zh-TW" sz="31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隨時詢問及反應</a:t>
            </a:r>
            <a:r>
              <a:rPr lang="zh-TW" altLang="en-US" sz="31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1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lvl="0"/>
            <a:endParaRPr lang="en-US" altLang="zh-TW" dirty="0" smtClean="0"/>
          </a:p>
          <a:p>
            <a:endParaRPr lang="zh-TW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各處室宣導資料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280920" cy="5112568"/>
          </a:xfrm>
        </p:spPr>
        <p:txBody>
          <a:bodyPr>
            <a:normAutofit lnSpcReduction="10000"/>
          </a:bodyPr>
          <a:lstStyle/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一、教務處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每週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四上午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8:00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～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8:40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推動全校共讀，營造寧靜閱讀環境。</a:t>
            </a:r>
          </a:p>
          <a:p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期中評量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105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日、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日，期末評量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106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暫訂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28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※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評量科目</a:t>
            </a:r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國語、數學、社會、英文</a:t>
            </a:r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含英聽</a:t>
            </a:r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</a:t>
            </a:r>
            <a:endParaRPr lang="en-US" altLang="zh-TW" sz="28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        自然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重要節日及行事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>
              <a:buNone/>
            </a:pP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  (1)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國慶日放假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:10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日（一）。</a:t>
            </a:r>
          </a:p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2)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元旦補假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:1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日（一）。</a:t>
            </a:r>
          </a:p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3)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本學期休業式為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106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19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四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endParaRPr lang="zh-TW" altLang="en-US" dirty="0"/>
          </a:p>
        </p:txBody>
      </p:sp>
      <p:pic>
        <p:nvPicPr>
          <p:cNvPr id="4" name="Picture 3" descr="C:\Documents and Settings\Administrator\Local Settings\Temporary Internet Files\Content.IE5\VTT3J7AD\MC90041654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2434" y="0"/>
            <a:ext cx="237626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各處室宣導資料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8280920" cy="4752528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二、學務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處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上學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時間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7:20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7:50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，勿提早到校；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7:50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後從莒光路前門進入，行進時注意交通安全。</a:t>
            </a:r>
          </a:p>
          <a:p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飯後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實施潔牙及每週一次含氟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漱口水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週二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請帶潔牙用具。</a:t>
            </a:r>
          </a:p>
          <a:p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書包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裡請準備一件輕便雨衣，以因應下雨天使用。</a:t>
            </a:r>
          </a:p>
          <a:p>
            <a:endParaRPr lang="zh-TW" altLang="en-US" dirty="0"/>
          </a:p>
        </p:txBody>
      </p:sp>
      <p:pic>
        <p:nvPicPr>
          <p:cNvPr id="4" name="Picture 3" descr="C:\Documents and Settings\Administrator\Local Settings\Temporary Internet Files\Content.IE5\VTT3J7AD\MC90041654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88640"/>
            <a:ext cx="237626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3759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各處室宣導資料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280920" cy="5400600"/>
          </a:xfrm>
        </p:spPr>
        <p:txBody>
          <a:bodyPr>
            <a:normAutofit fontScale="62500" lnSpcReduction="20000"/>
          </a:bodyPr>
          <a:lstStyle/>
          <a:p>
            <a:r>
              <a:rPr lang="zh-TW" altLang="en-US" sz="4500" dirty="0">
                <a:latin typeface="標楷體" pitchFamily="65" charset="-120"/>
                <a:ea typeface="標楷體" pitchFamily="65" charset="-120"/>
              </a:rPr>
              <a:t>三、</a:t>
            </a:r>
            <a:r>
              <a:rPr lang="zh-TW" altLang="en-US" sz="4500" dirty="0" smtClean="0">
                <a:latin typeface="標楷體" pitchFamily="65" charset="-120"/>
                <a:ea typeface="標楷體" pitchFamily="65" charset="-120"/>
              </a:rPr>
              <a:t>總務處</a:t>
            </a:r>
            <a:endParaRPr lang="en-US" altLang="zh-TW" sz="45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45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sz="45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5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校園</a:t>
            </a:r>
            <a:r>
              <a:rPr lang="zh-TW" altLang="en-US" sz="45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全面禁用免洗餐具，請家長務必配合讓孩子先在家用完早餐再到校。</a:t>
            </a:r>
          </a:p>
          <a:p>
            <a:r>
              <a:rPr lang="en-US" altLang="zh-TW" sz="45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sz="45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500" dirty="0" smtClean="0">
                <a:latin typeface="標楷體" pitchFamily="65" charset="-120"/>
                <a:ea typeface="標楷體" pitchFamily="65" charset="-120"/>
              </a:rPr>
              <a:t>學校</a:t>
            </a:r>
            <a:r>
              <a:rPr lang="zh-TW" altLang="en-US" sz="4500" dirty="0">
                <a:latin typeface="標楷體" pitchFamily="65" charset="-120"/>
                <a:ea typeface="標楷體" pitchFamily="65" charset="-120"/>
              </a:rPr>
              <a:t>有飲水機，請貴子弟</a:t>
            </a:r>
            <a:r>
              <a:rPr lang="zh-TW" altLang="en-US" sz="45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自備水壺</a:t>
            </a:r>
            <a:r>
              <a:rPr lang="zh-TW" altLang="en-US" sz="4500" dirty="0">
                <a:latin typeface="標楷體" pitchFamily="65" charset="-120"/>
                <a:ea typeface="標楷體" pitchFamily="65" charset="-120"/>
              </a:rPr>
              <a:t>盛裝飲用。</a:t>
            </a:r>
          </a:p>
          <a:p>
            <a:r>
              <a:rPr lang="en-US" altLang="zh-TW" sz="45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500" dirty="0" smtClean="0">
                <a:latin typeface="標楷體" pitchFamily="65" charset="-120"/>
                <a:ea typeface="標楷體" pitchFamily="65" charset="-120"/>
              </a:rPr>
              <a:t>校園</a:t>
            </a:r>
            <a:r>
              <a:rPr lang="zh-TW" altLang="en-US" sz="4500" dirty="0">
                <a:latin typeface="標楷體" pitchFamily="65" charset="-120"/>
                <a:ea typeface="標楷體" pitchFamily="65" charset="-120"/>
              </a:rPr>
              <a:t>安全維護措施</a:t>
            </a:r>
            <a:r>
              <a:rPr lang="zh-TW" altLang="en-US" sz="45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45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4500" dirty="0" smtClean="0">
                <a:latin typeface="標楷體" pitchFamily="65" charset="-120"/>
                <a:ea typeface="標楷體" pitchFamily="65" charset="-120"/>
              </a:rPr>
              <a:t>   家長</a:t>
            </a:r>
            <a:r>
              <a:rPr lang="zh-TW" altLang="en-US" sz="4500" dirty="0">
                <a:latin typeface="標楷體" pitchFamily="65" charset="-120"/>
                <a:ea typeface="標楷體" pitchFamily="65" charset="-120"/>
              </a:rPr>
              <a:t>因緊急需要或校方通知到校者，請從莒光</a:t>
            </a:r>
            <a:endParaRPr lang="en-US" altLang="zh-TW" sz="45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4500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4500" dirty="0" smtClean="0">
                <a:latin typeface="標楷體" pitchFamily="65" charset="-120"/>
                <a:ea typeface="標楷體" pitchFamily="65" charset="-120"/>
              </a:rPr>
              <a:t>路</a:t>
            </a:r>
            <a:r>
              <a:rPr lang="zh-TW" altLang="en-US" sz="4500" dirty="0">
                <a:latin typeface="標楷體" pitchFamily="65" charset="-120"/>
                <a:ea typeface="標楷體" pitchFamily="65" charset="-120"/>
              </a:rPr>
              <a:t>大門進入，並出示證件登記以換取來賓證。</a:t>
            </a:r>
            <a:endParaRPr lang="en-US" altLang="zh-TW" sz="4500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500" dirty="0">
                <a:latin typeface="標楷體" pitchFamily="65" charset="-120"/>
                <a:ea typeface="標楷體" pitchFamily="65" charset="-120"/>
              </a:rPr>
              <a:t>四、</a:t>
            </a:r>
            <a:r>
              <a:rPr lang="zh-TW" altLang="en-US" sz="4500" dirty="0" smtClean="0">
                <a:latin typeface="標楷體" pitchFamily="65" charset="-120"/>
                <a:ea typeface="標楷體" pitchFamily="65" charset="-120"/>
              </a:rPr>
              <a:t>輔導處</a:t>
            </a:r>
            <a:endParaRPr lang="en-US" altLang="zh-TW" sz="45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45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500" dirty="0" smtClean="0">
                <a:latin typeface="標楷體" pitchFamily="65" charset="-120"/>
                <a:ea typeface="標楷體" pitchFamily="65" charset="-120"/>
              </a:rPr>
              <a:t>敬</a:t>
            </a:r>
            <a:r>
              <a:rPr lang="zh-TW" altLang="en-US" sz="4500" dirty="0">
                <a:latin typeface="標楷體" pitchFamily="65" charset="-120"/>
                <a:ea typeface="標楷體" pitchFamily="65" charset="-120"/>
              </a:rPr>
              <a:t>邀家長參加親職教育講座，與孩子們一同學習成長，活動前會將講座的相關說明以通知單方式張貼於學生聯絡簿中。</a:t>
            </a:r>
          </a:p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pic>
        <p:nvPicPr>
          <p:cNvPr id="4" name="Picture 3" descr="C:\Documents and Settings\Administrator\Local Settings\Temporary Internet Files\Content.IE5\VTT3J7AD\MC90041654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16632"/>
            <a:ext cx="309634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0986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E:\夏淑琴\2490566_210032078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93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1520" y="1124744"/>
            <a:ext cx="8064896" cy="504056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en-US" altLang="zh-TW" sz="6000" dirty="0"/>
              <a:t/>
            </a:r>
            <a:br>
              <a:rPr lang="en-US" altLang="zh-TW" sz="6000" dirty="0"/>
            </a:br>
            <a:r>
              <a:rPr lang="zh-TW" altLang="en-US" sz="6000" dirty="0" smtClean="0">
                <a:solidFill>
                  <a:srgbClr val="FF0000"/>
                </a:solidFill>
                <a:latin typeface="文鼎甜妞體B" panose="040B0800000000000000" pitchFamily="82" charset="-120"/>
                <a:ea typeface="文鼎甜妞體B" panose="040B0800000000000000" pitchFamily="82" charset="-120"/>
              </a:rPr>
              <a:t>一切為孩子</a:t>
            </a:r>
            <a:r>
              <a:rPr lang="en-US" altLang="zh-TW" sz="6000" dirty="0" smtClean="0">
                <a:solidFill>
                  <a:srgbClr val="FF0000"/>
                </a:solidFill>
                <a:latin typeface="文鼎甜妞體B" panose="040B0800000000000000" pitchFamily="82" charset="-120"/>
                <a:ea typeface="文鼎甜妞體B" panose="040B0800000000000000" pitchFamily="82" charset="-120"/>
              </a:rPr>
              <a:t/>
            </a:r>
            <a:br>
              <a:rPr lang="en-US" altLang="zh-TW" sz="6000" dirty="0" smtClean="0">
                <a:solidFill>
                  <a:srgbClr val="FF0000"/>
                </a:solidFill>
                <a:latin typeface="文鼎甜妞體B" panose="040B0800000000000000" pitchFamily="82" charset="-120"/>
                <a:ea typeface="文鼎甜妞體B" panose="040B0800000000000000" pitchFamily="82" charset="-120"/>
              </a:rPr>
            </a:br>
            <a:r>
              <a:rPr lang="zh-TW" altLang="en-US" sz="6000" dirty="0" smtClean="0">
                <a:solidFill>
                  <a:srgbClr val="FF0000"/>
                </a:solidFill>
                <a:latin typeface="文鼎甜妞體B" panose="040B0800000000000000" pitchFamily="82" charset="-120"/>
                <a:ea typeface="文鼎甜妞體B" panose="040B0800000000000000" pitchFamily="82" charset="-120"/>
              </a:rPr>
              <a:t>為</a:t>
            </a:r>
            <a:r>
              <a:rPr lang="zh-TW" altLang="en-US" sz="6000" dirty="0">
                <a:solidFill>
                  <a:srgbClr val="FF0000"/>
                </a:solidFill>
                <a:latin typeface="文鼎甜妞體B" panose="040B0800000000000000" pitchFamily="82" charset="-120"/>
                <a:ea typeface="文鼎甜妞體B" panose="040B0800000000000000" pitchFamily="82" charset="-120"/>
              </a:rPr>
              <a:t>孩子的</a:t>
            </a:r>
            <a:r>
              <a:rPr lang="zh-TW" altLang="en-US" sz="6000" dirty="0" smtClean="0">
                <a:solidFill>
                  <a:srgbClr val="FF0000"/>
                </a:solidFill>
                <a:latin typeface="文鼎甜妞體B" panose="040B0800000000000000" pitchFamily="82" charset="-120"/>
                <a:ea typeface="文鼎甜妞體B" panose="040B0800000000000000" pitchFamily="82" charset="-120"/>
              </a:rPr>
              <a:t>一切</a:t>
            </a:r>
            <a:r>
              <a:rPr lang="en-US" altLang="zh-TW" sz="6000" dirty="0" smtClean="0">
                <a:solidFill>
                  <a:srgbClr val="FF0000"/>
                </a:solidFill>
                <a:latin typeface="文鼎甜妞體B" panose="040B0800000000000000" pitchFamily="82" charset="-120"/>
                <a:ea typeface="文鼎甜妞體B" panose="040B0800000000000000" pitchFamily="82" charset="-120"/>
              </a:rPr>
              <a:t/>
            </a:r>
            <a:br>
              <a:rPr lang="en-US" altLang="zh-TW" sz="6000" dirty="0" smtClean="0">
                <a:solidFill>
                  <a:srgbClr val="FF0000"/>
                </a:solidFill>
                <a:latin typeface="文鼎甜妞體B" panose="040B0800000000000000" pitchFamily="82" charset="-120"/>
                <a:ea typeface="文鼎甜妞體B" panose="040B0800000000000000" pitchFamily="82" charset="-120"/>
              </a:rPr>
            </a:br>
            <a:r>
              <a:rPr lang="zh-TW" altLang="en-US" sz="6000" dirty="0">
                <a:solidFill>
                  <a:srgbClr val="FF0000"/>
                </a:solidFill>
                <a:latin typeface="文鼎甜妞體B" panose="040B0800000000000000" pitchFamily="82" charset="-120"/>
                <a:ea typeface="文鼎甜妞體B" panose="040B0800000000000000" pitchFamily="82" charset="-120"/>
              </a:rPr>
              <a:t>感謝您的參與</a:t>
            </a:r>
            <a:br>
              <a:rPr lang="zh-TW" altLang="en-US" sz="6000" dirty="0">
                <a:solidFill>
                  <a:srgbClr val="FF0000"/>
                </a:solidFill>
                <a:latin typeface="文鼎甜妞體B" panose="040B0800000000000000" pitchFamily="82" charset="-120"/>
                <a:ea typeface="文鼎甜妞體B" panose="040B0800000000000000" pitchFamily="82" charset="-120"/>
              </a:rPr>
            </a:br>
            <a:r>
              <a:rPr lang="en-US" altLang="zh-TW" sz="6000" dirty="0" smtClean="0">
                <a:solidFill>
                  <a:srgbClr val="FF0000"/>
                </a:solidFill>
                <a:latin typeface="文鼎甜妞體B" panose="040B0800000000000000" pitchFamily="82" charset="-120"/>
                <a:ea typeface="文鼎甜妞體B" panose="040B0800000000000000" pitchFamily="82" charset="-120"/>
              </a:rPr>
              <a:t/>
            </a:r>
            <a:br>
              <a:rPr lang="en-US" altLang="zh-TW" sz="6000" dirty="0" smtClean="0">
                <a:solidFill>
                  <a:srgbClr val="FF0000"/>
                </a:solidFill>
                <a:latin typeface="文鼎甜妞體B" panose="040B0800000000000000" pitchFamily="82" charset="-120"/>
                <a:ea typeface="文鼎甜妞體B" panose="040B0800000000000000" pitchFamily="82" charset="-120"/>
              </a:rPr>
            </a:br>
            <a:endParaRPr lang="zh-TW" altLang="en-US" sz="6000" dirty="0">
              <a:solidFill>
                <a:srgbClr val="FF0000"/>
              </a:solidFill>
              <a:latin typeface="文鼎甜妞體B" panose="040B0800000000000000" pitchFamily="82" charset="-120"/>
              <a:ea typeface="文鼎甜妞體B" panose="040B0800000000000000" pitchFamily="82" charset="-120"/>
            </a:endParaRPr>
          </a:p>
        </p:txBody>
      </p:sp>
      <p:sp>
        <p:nvSpPr>
          <p:cNvPr id="13317" name="日期版面配置區 4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TW" altLang="en-US" dirty="0" smtClean="0">
              <a:solidFill>
                <a:srgbClr val="000000"/>
              </a:solidFill>
            </a:endParaRPr>
          </a:p>
        </p:txBody>
      </p:sp>
      <p:sp>
        <p:nvSpPr>
          <p:cNvPr id="13318" name="頁尾版面配置區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TW" altLang="en-US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導師</a:t>
            </a:r>
            <a:r>
              <a:rPr lang="en-US" altLang="zh-TW" sz="36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6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張芝鳳</a:t>
            </a:r>
            <a:endParaRPr lang="zh-TW" altLang="en-US" sz="3600" b="1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54461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學校電話 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29557936</a:t>
            </a:r>
          </a:p>
          <a:p>
            <a:pPr>
              <a:defRPr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班級分機 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306</a:t>
            </a:r>
          </a:p>
          <a:p>
            <a:pPr>
              <a:defRPr/>
            </a:pPr>
            <a:r>
              <a:rPr lang="zh-TW" altLang="en-US" sz="3600" smtClean="0">
                <a:latin typeface="標楷體" pitchFamily="65" charset="-120"/>
                <a:ea typeface="標楷體" pitchFamily="65" charset="-120"/>
              </a:rPr>
              <a:t>遲到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、請假請於早上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  <a:defRPr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點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0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分前完成</a:t>
            </a:r>
            <a:endParaRPr lang="en-US" altLang="zh-TW" sz="3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  <a:defRPr/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學生請假專線：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2961-8200</a:t>
            </a:r>
          </a:p>
          <a:p>
            <a:pPr marL="0" indent="0">
              <a:buNone/>
              <a:defRPr/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服務時間：早上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7:50~8:40</a:t>
            </a:r>
          </a:p>
          <a:p>
            <a:endParaRPr lang="zh-TW" altLang="en-US" dirty="0"/>
          </a:p>
        </p:txBody>
      </p:sp>
      <p:pic>
        <p:nvPicPr>
          <p:cNvPr id="4" name="Picture 3" descr="C:\Documents and Settings\Administrator\Local Settings\Temporary Internet Files\Content.IE5\NF76IU61\MC90042115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04664"/>
            <a:ext cx="2763515" cy="5733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692696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班級概況暨科任老師介紹</a:t>
            </a:r>
            <a:endParaRPr lang="zh-TW" altLang="en-US" sz="3600" b="1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91264" cy="6048672"/>
          </a:xfrm>
        </p:spPr>
        <p:txBody>
          <a:bodyPr/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全班人數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26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人：男生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14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人、女生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人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教學團隊群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: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21018"/>
              </p:ext>
            </p:extLst>
          </p:nvPr>
        </p:nvGraphicFramePr>
        <p:xfrm>
          <a:off x="1691680" y="1839958"/>
          <a:ext cx="5904656" cy="4606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2952328"/>
              </a:tblGrid>
              <a:tr h="52297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科目</a:t>
                      </a:r>
                      <a:endParaRPr lang="zh-TW" altLang="en-US" sz="2800" b="1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b="1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教師</a:t>
                      </a:r>
                      <a:endParaRPr lang="zh-TW" altLang="en-US" sz="2800" b="1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421061"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</a:pPr>
                      <a:r>
                        <a:rPr lang="zh-TW" altLang="en-US" sz="28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自然</a:t>
                      </a:r>
                      <a:endParaRPr lang="zh-TW" altLang="en-US" sz="2800" b="1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</a:pPr>
                      <a:r>
                        <a:rPr lang="zh-TW" altLang="en-US" sz="28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劉陳衡老師</a:t>
                      </a:r>
                      <a:endParaRPr lang="zh-TW" altLang="en-US" sz="2800" b="1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421061"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</a:pPr>
                      <a:r>
                        <a:rPr lang="zh-TW" altLang="en-US" sz="28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英語</a:t>
                      </a:r>
                      <a:endParaRPr lang="zh-TW" altLang="en-US" sz="2800" b="1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</a:pPr>
                      <a:r>
                        <a:rPr lang="zh-TW" altLang="en-US" sz="28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鄭佩佩老師</a:t>
                      </a:r>
                      <a:endParaRPr lang="zh-TW" altLang="en-US" sz="2800" b="1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421061"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</a:pPr>
                      <a:r>
                        <a:rPr lang="zh-TW" altLang="en-US" sz="28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體育</a:t>
                      </a:r>
                      <a:endParaRPr lang="zh-TW" altLang="en-US" sz="2800" b="1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</a:pPr>
                      <a:r>
                        <a:rPr lang="zh-TW" altLang="en-US" sz="28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王振邦老師</a:t>
                      </a:r>
                      <a:endParaRPr lang="zh-TW" altLang="en-US" sz="2800" b="1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421061"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</a:pPr>
                      <a:r>
                        <a:rPr lang="zh-TW" altLang="en-US" sz="28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閱讀</a:t>
                      </a:r>
                      <a:endParaRPr lang="zh-TW" altLang="en-US" sz="2800" b="1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</a:pPr>
                      <a:r>
                        <a:rPr lang="zh-TW" altLang="en-US" sz="28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吳靜柔老師</a:t>
                      </a:r>
                      <a:endParaRPr lang="zh-TW" altLang="en-US" sz="2800" b="1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753478"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</a:pPr>
                      <a:r>
                        <a:rPr lang="zh-TW" altLang="en-US" sz="28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表藝</a:t>
                      </a:r>
                      <a:r>
                        <a:rPr lang="en-US" altLang="zh-TW" sz="28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lang="zh-TW" altLang="en-US" sz="28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美術</a:t>
                      </a:r>
                      <a:endParaRPr lang="zh-TW" altLang="en-US" sz="2800" b="1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</a:pPr>
                      <a:r>
                        <a:rPr lang="zh-TW" altLang="en-US" sz="28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吳欣熹</a:t>
                      </a:r>
                      <a:r>
                        <a:rPr lang="en-US" altLang="zh-TW" sz="28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lang="zh-TW" altLang="en-US" sz="28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劉詩萍</a:t>
                      </a:r>
                      <a:endParaRPr lang="en-US" altLang="zh-TW" sz="2800" b="1" dirty="0" smtClean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>
                        <a:lnSpc>
                          <a:spcPts val="2700"/>
                        </a:lnSpc>
                      </a:pPr>
                      <a:r>
                        <a:rPr lang="zh-TW" altLang="en-US" sz="28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老師</a:t>
                      </a:r>
                      <a:endParaRPr lang="zh-TW" altLang="en-US" sz="2800" b="1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522977"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</a:pPr>
                      <a:r>
                        <a:rPr lang="zh-TW" altLang="en-US" sz="28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音樂</a:t>
                      </a:r>
                      <a:endParaRPr lang="zh-TW" altLang="en-US" sz="2800" b="1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</a:pPr>
                      <a:r>
                        <a:rPr lang="zh-TW" altLang="en-US" sz="28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邱一甯老師</a:t>
                      </a:r>
                      <a:endParaRPr lang="zh-TW" altLang="en-US" sz="2800" b="1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522977"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</a:pPr>
                      <a:r>
                        <a:rPr lang="zh-TW" altLang="en-US" sz="28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電腦</a:t>
                      </a:r>
                      <a:endParaRPr lang="zh-TW" altLang="en-US" sz="2800" b="1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</a:pPr>
                      <a:r>
                        <a:rPr lang="zh-TW" altLang="en-US" sz="28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鄭濟源老師</a:t>
                      </a:r>
                      <a:endParaRPr lang="zh-TW" altLang="en-US" sz="2800" b="1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522977"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</a:pPr>
                      <a:r>
                        <a:rPr lang="zh-TW" altLang="en-US" sz="28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鄉土語言</a:t>
                      </a:r>
                      <a:endParaRPr lang="zh-TW" altLang="en-US" sz="2800" b="1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700"/>
                        </a:lnSpc>
                      </a:pPr>
                      <a:r>
                        <a:rPr lang="zh-TW" altLang="en-US" sz="28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葉美英老師</a:t>
                      </a:r>
                      <a:endParaRPr lang="zh-TW" altLang="en-US" sz="2800" b="1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zh-TW" altLang="zh-TW" sz="36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教學理念</a:t>
            </a:r>
            <a:endParaRPr lang="zh-TW" altLang="en-US" sz="3600" b="1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859216" cy="5472608"/>
          </a:xfrm>
        </p:spPr>
        <p:txBody>
          <a:bodyPr>
            <a:noAutofit/>
          </a:bodyPr>
          <a:lstStyle/>
          <a:p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不會和做錯是當學生的權利，但也要有</a:t>
            </a:r>
            <a:r>
              <a:rPr lang="zh-TW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漸漸做對及認真學會的態度和義務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r>
              <a:rPr lang="en-US" altLang="zh-TW" sz="40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學生因個別差異，學業要求略有不同，但</a:t>
            </a:r>
            <a:r>
              <a:rPr lang="zh-TW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行為習慣則一視同仁、公平對待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r>
              <a:rPr lang="en-US" altLang="zh-TW" sz="40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將心比心，</a:t>
            </a:r>
            <a:r>
              <a:rPr lang="zh-TW" altLang="zh-TW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有紀律快樂的學習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zh-TW" altLang="zh-TW" sz="36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班級經營與教學要求</a:t>
            </a:r>
            <a:endParaRPr lang="zh-TW" altLang="en-US" sz="3600" b="1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07504" y="1052736"/>
            <a:ext cx="8568952" cy="58052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28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zh-TW" sz="28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、生活習慣方面：</a:t>
            </a:r>
          </a:p>
          <a:p>
            <a:pPr lvl="0"/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準時上學</a:t>
            </a: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(7:50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前到校</a:t>
            </a: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，並</a:t>
            </a:r>
            <a:r>
              <a:rPr lang="zh-TW" altLang="zh-TW" sz="2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盡量在家吃完早餐再到校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lvl="0"/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注重個人衛生</a:t>
            </a:r>
            <a:r>
              <a:rPr lang="zh-TW" altLang="zh-TW" sz="2600" dirty="0">
                <a:latin typeface="標楷體" pitchFamily="65" charset="-120"/>
                <a:ea typeface="標楷體" pitchFamily="65" charset="-120"/>
              </a:rPr>
              <a:t>，隨時保持自己座位與抽屜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清潔。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每週</a:t>
            </a:r>
            <a:r>
              <a:rPr lang="zh-TW" altLang="en-US" sz="2600" dirty="0">
                <a:latin typeface="標楷體" pitchFamily="65" charset="-120"/>
                <a:ea typeface="標楷體" pitchFamily="65" charset="-120"/>
              </a:rPr>
              <a:t>三進行晨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檢：雨衣、指甲</a:t>
            </a:r>
            <a:r>
              <a:rPr lang="zh-TW" altLang="en-US" sz="2600" dirty="0">
                <a:latin typeface="標楷體" pitchFamily="65" charset="-120"/>
                <a:ea typeface="標楷體" pitchFamily="65" charset="-120"/>
              </a:rPr>
              <a:t>、名牌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600" dirty="0">
                <a:latin typeface="標楷體" pitchFamily="65" charset="-120"/>
                <a:ea typeface="標楷體" pitchFamily="65" charset="-120"/>
              </a:rPr>
              <a:t>手帕</a:t>
            </a:r>
            <a:r>
              <a:rPr lang="en-US" altLang="zh-TW" sz="26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600" dirty="0">
                <a:latin typeface="標楷體" pitchFamily="65" charset="-120"/>
                <a:ea typeface="標楷體" pitchFamily="65" charset="-120"/>
              </a:rPr>
              <a:t>夏天</a:t>
            </a:r>
            <a:r>
              <a:rPr lang="en-US" altLang="zh-TW" sz="2600" dirty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en-US" altLang="zh-TW" sz="2600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注意自己和他人安全，教室、走廊</a:t>
            </a: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&amp;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樓梯間不奔跑。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600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「能為大眾服務的孩子，才是最值得嘉獎的」。</a:t>
            </a:r>
            <a:r>
              <a:rPr lang="zh-TW" altLang="zh-TW" sz="2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每學年的班級幹部均由同學</a:t>
            </a:r>
            <a:r>
              <a:rPr lang="zh-TW" altLang="en-US" sz="2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認領</a:t>
            </a:r>
            <a:r>
              <a:rPr lang="zh-TW" altLang="zh-TW" sz="2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擔任，且每位都有機會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。深信擔任班級幹部是一份榮譽一種服務，更是一個很好的學習機會。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en-US" altLang="zh-TW" sz="2600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2600" dirty="0" smtClean="0">
                <a:latin typeface="標楷體" pitchFamily="65" charset="-120"/>
                <a:ea typeface="標楷體" pitchFamily="65" charset="-120"/>
              </a:rPr>
              <a:t>午休時間暫停活動，一律在座位上休息閉目養神，以養足下午的精神。</a:t>
            </a:r>
            <a:endParaRPr lang="en-US" altLang="zh-TW" sz="2600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en-US" altLang="zh-TW" sz="2600" dirty="0">
                <a:latin typeface="標楷體" pitchFamily="65" charset="-120"/>
                <a:ea typeface="標楷體" pitchFamily="65" charset="-120"/>
              </a:rPr>
              <a:t>7</a:t>
            </a:r>
            <a:r>
              <a:rPr lang="en-US" altLang="zh-TW" sz="26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為</a:t>
            </a:r>
            <a:r>
              <a:rPr lang="zh-TW" altLang="en-US" sz="2600" dirty="0">
                <a:latin typeface="標楷體" pitchFamily="65" charset="-120"/>
                <a:ea typeface="標楷體" pitchFamily="65" charset="-120"/>
              </a:rPr>
              <a:t>減輕孩子負擔，上課常用的東西和不需要回家複習的課本可放置於學校書櫃</a:t>
            </a:r>
            <a:r>
              <a:rPr lang="zh-TW" altLang="en-US" sz="2600" dirty="0" smtClean="0">
                <a:latin typeface="標楷體" pitchFamily="65" charset="-120"/>
                <a:ea typeface="標楷體" pitchFamily="65" charset="-120"/>
              </a:rPr>
              <a:t>裡。</a:t>
            </a:r>
            <a:endParaRPr lang="zh-TW" altLang="en-US" sz="2600" dirty="0">
              <a:latin typeface="標楷體" pitchFamily="65" charset="-120"/>
              <a:ea typeface="標楷體" pitchFamily="65" charset="-120"/>
            </a:endParaRPr>
          </a:p>
          <a:p>
            <a:pPr lvl="0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zh-TW" altLang="zh-TW" sz="36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班級經營與教學要求</a:t>
            </a:r>
            <a:endParaRPr lang="zh-TW" altLang="en-US" sz="3600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424936" cy="5805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二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、學習態度方面：</a:t>
            </a:r>
          </a:p>
          <a:p>
            <a:pPr lvl="0"/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作業認真書寫，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太潦草需加寫或重寫，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每日作業發回時，</a:t>
            </a:r>
            <a:r>
              <a:rPr lang="zh-TW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請立即訂正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前面</a:t>
            </a:r>
            <a:r>
              <a:rPr lang="zh-TW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錯誤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老師講課時不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插嘴，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發言前請先舉手，並尊重發言的同學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上課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時會鼓勵孩子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多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用完整語句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表達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自己的想法與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練習台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風，增進自信心與自我表達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能力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無論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任何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級任、科任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作業皆能按時繳交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lvl="0"/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每日睡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前自己</a:t>
            </a:r>
            <a:r>
              <a:rPr lang="zh-TW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主動整理書包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，並且帶齊隔日需要的學用品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endParaRPr lang="zh-TW" altLang="zh-TW" sz="26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648072"/>
          </a:xfrm>
        </p:spPr>
        <p:txBody>
          <a:bodyPr>
            <a:noAutofit/>
          </a:bodyPr>
          <a:lstStyle/>
          <a:p>
            <a:r>
              <a:rPr lang="zh-TW" altLang="zh-TW" sz="36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班級經營與教學要求</a:t>
            </a:r>
            <a:endParaRPr lang="zh-TW" altLang="en-US" sz="3600" b="1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23528" y="692696"/>
            <a:ext cx="8208912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三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、教學指導方面：</a:t>
            </a:r>
          </a:p>
          <a:p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2800" u="sng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語文領域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：</a:t>
            </a:r>
          </a:p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 (1)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就生字部件、語詞解釋、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課文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閱讀理解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、句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 型練習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等之探究學習。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每兩課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教學完，會有一次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聽寫小考。</a:t>
            </a:r>
            <a:endParaRPr lang="zh-TW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 (3)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閱讀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配合學校小書蟲認證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利用晨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光時間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、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班級閱讀課，讓閱讀成為一種習慣。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(4)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上課前朗誦唐詩，每週五早自修上台輪流背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 誦。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(5)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鼓勵學生看報紙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、掌握時代脈動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。根據美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、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 日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研究，讀報可以提升學生的閱讀興趣和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批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 判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能力，並將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語文基本能力提升</a:t>
            </a:r>
            <a:r>
              <a:rPr lang="en-US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％～</a:t>
            </a:r>
          </a:p>
          <a:p>
            <a:pPr marL="0" indent="0">
              <a:buNone/>
            </a:pPr>
            <a:endParaRPr lang="zh-TW" altLang="zh-TW" sz="22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sz="22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8058"/>
          </a:xfrm>
        </p:spPr>
        <p:txBody>
          <a:bodyPr>
            <a:normAutofit fontScale="90000"/>
          </a:bodyPr>
          <a:lstStyle/>
          <a:p>
            <a:r>
              <a:rPr lang="zh-TW" altLang="zh-TW" sz="3200" b="1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班級經營與教學要求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219256" cy="59046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三</a:t>
            </a:r>
            <a:r>
              <a:rPr lang="zh-TW" altLang="zh-TW" sz="28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、教學指導方面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：</a:t>
            </a:r>
            <a:endParaRPr lang="zh-TW" altLang="zh-TW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1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en-US" altLang="zh-TW" sz="31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100" u="sng" dirty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數學領域</a:t>
            </a: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31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3100" dirty="0" smtClean="0">
                <a:latin typeface="標楷體" pitchFamily="65" charset="-120"/>
                <a:ea typeface="標楷體" pitchFamily="65" charset="-120"/>
              </a:rPr>
              <a:t>(1)</a:t>
            </a:r>
            <a:r>
              <a:rPr lang="zh-TW" altLang="zh-TW" sz="3100" dirty="0" smtClean="0">
                <a:latin typeface="標楷體" pitchFamily="65" charset="-120"/>
                <a:ea typeface="標楷體" pitchFamily="65" charset="-120"/>
              </a:rPr>
              <a:t>課本</a:t>
            </a:r>
            <a:r>
              <a:rPr lang="zh-TW" altLang="zh-TW" sz="3100" dirty="0">
                <a:latin typeface="標楷體" pitchFamily="65" charset="-120"/>
                <a:ea typeface="標楷體" pitchFamily="65" charset="-120"/>
              </a:rPr>
              <a:t>教學：由教師佈題，再帶入課本重點。</a:t>
            </a:r>
          </a:p>
          <a:p>
            <a:pPr marL="0" indent="0">
              <a:buNone/>
            </a:pPr>
            <a:r>
              <a:rPr lang="zh-TW" altLang="en-US" sz="31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3100" dirty="0" smtClean="0"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zh-TW" sz="3100" dirty="0" smtClean="0">
                <a:latin typeface="標楷體" pitchFamily="65" charset="-120"/>
                <a:ea typeface="標楷體" pitchFamily="65" charset="-120"/>
              </a:rPr>
              <a:t>習作</a:t>
            </a:r>
            <a:r>
              <a:rPr lang="zh-TW" altLang="zh-TW" sz="3100" dirty="0">
                <a:latin typeface="標楷體" pitchFamily="65" charset="-120"/>
                <a:ea typeface="標楷體" pitchFamily="65" charset="-120"/>
              </a:rPr>
              <a:t>：針對每日學習重點書寫。</a:t>
            </a:r>
          </a:p>
          <a:p>
            <a:pPr marL="0" indent="0">
              <a:buNone/>
            </a:pP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3100" dirty="0" smtClean="0">
                <a:latin typeface="標楷體" pitchFamily="65" charset="-120"/>
                <a:ea typeface="標楷體" pitchFamily="65" charset="-120"/>
              </a:rPr>
              <a:t>(3)</a:t>
            </a:r>
            <a:r>
              <a:rPr lang="zh-TW" altLang="zh-TW" sz="3100" dirty="0" smtClean="0">
                <a:latin typeface="標楷體" pitchFamily="65" charset="-120"/>
                <a:ea typeface="標楷體" pitchFamily="65" charset="-120"/>
              </a:rPr>
              <a:t>每</a:t>
            </a:r>
            <a:r>
              <a:rPr lang="zh-TW" altLang="zh-TW" sz="3100" dirty="0">
                <a:latin typeface="標楷體" pitchFamily="65" charset="-120"/>
                <a:ea typeface="標楷體" pitchFamily="65" charset="-120"/>
              </a:rPr>
              <a:t>單元結束，會有一次單元小考</a:t>
            </a:r>
            <a:r>
              <a:rPr lang="zh-TW" altLang="zh-TW" sz="31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3100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1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sz="31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100" u="sng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社會</a:t>
            </a: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zh-TW" sz="3100" dirty="0" smtClean="0">
                <a:latin typeface="標楷體" pitchFamily="65" charset="-120"/>
                <a:ea typeface="標楷體" pitchFamily="65" charset="-120"/>
              </a:rPr>
              <a:t>引導學生重視</a:t>
            </a:r>
            <a:r>
              <a:rPr lang="zh-TW" altLang="zh-TW" sz="3100" dirty="0">
                <a:latin typeface="標楷體" pitchFamily="65" charset="-120"/>
                <a:ea typeface="標楷體" pitchFamily="65" charset="-120"/>
              </a:rPr>
              <a:t>課本所提到的社會與學校規範，並有所實踐。另結合課文、時事的具體舉例，使學生延伸學習觸角</a:t>
            </a:r>
            <a:endParaRPr lang="en-US" altLang="zh-TW" sz="31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100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3100" u="sng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綜合活動</a:t>
            </a: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：依</a:t>
            </a:r>
            <a:r>
              <a:rPr lang="zh-TW" altLang="en-US" sz="3100" dirty="0">
                <a:latin typeface="標楷體" pitchFamily="65" charset="-120"/>
                <a:ea typeface="標楷體" pitchFamily="65" charset="-120"/>
              </a:rPr>
              <a:t>課本主題授課，配合各處</a:t>
            </a: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室及</a:t>
            </a:r>
            <a:r>
              <a:rPr lang="zh-TW" altLang="zh-TW" sz="3100" dirty="0" smtClean="0">
                <a:latin typeface="標楷體" pitchFamily="65" charset="-120"/>
                <a:ea typeface="標楷體" pitchFamily="65" charset="-120"/>
              </a:rPr>
              <a:t>導師</a:t>
            </a:r>
            <a:r>
              <a:rPr lang="zh-TW" altLang="zh-TW" sz="3100" dirty="0">
                <a:latin typeface="標楷體" pitchFamily="65" charset="-120"/>
                <a:ea typeface="標楷體" pitchFamily="65" charset="-120"/>
              </a:rPr>
              <a:t>編寫的多</a:t>
            </a:r>
            <a:r>
              <a:rPr lang="zh-TW" altLang="zh-TW" sz="3100" dirty="0" smtClean="0">
                <a:latin typeface="標楷體" pitchFamily="65" charset="-120"/>
                <a:ea typeface="標楷體" pitchFamily="65" charset="-120"/>
              </a:rPr>
              <a:t>份</a:t>
            </a: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學習</a:t>
            </a:r>
            <a:r>
              <a:rPr lang="zh-TW" altLang="en-US" sz="3100" dirty="0">
                <a:latin typeface="標楷體" pitchFamily="65" charset="-120"/>
                <a:ea typeface="標楷體" pitchFamily="65" charset="-120"/>
              </a:rPr>
              <a:t>單，並適時融入生命、品格、人權、</a:t>
            </a: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法治等</a:t>
            </a:r>
            <a:r>
              <a:rPr lang="zh-TW" altLang="en-US" sz="3100" dirty="0">
                <a:latin typeface="標楷體" pitchFamily="65" charset="-120"/>
                <a:ea typeface="標楷體" pitchFamily="65" charset="-120"/>
              </a:rPr>
              <a:t>延伸</a:t>
            </a:r>
            <a:r>
              <a:rPr lang="zh-TW" altLang="en-US" sz="3100" dirty="0" smtClean="0">
                <a:latin typeface="標楷體" pitchFamily="65" charset="-120"/>
                <a:ea typeface="標楷體" pitchFamily="65" charset="-120"/>
              </a:rPr>
              <a:t>學習</a:t>
            </a:r>
            <a:r>
              <a:rPr lang="zh-TW" altLang="zh-TW" sz="31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31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每份學習單均會被當作正式教材的慎重</a:t>
            </a:r>
            <a:r>
              <a:rPr lang="zh-TW" altLang="zh-TW" sz="31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看待</a:t>
            </a:r>
            <a:r>
              <a:rPr lang="zh-TW" altLang="en-US" sz="31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31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31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926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850106"/>
          </a:xfrm>
        </p:spPr>
        <p:txBody>
          <a:bodyPr>
            <a:normAutofit/>
          </a:bodyPr>
          <a:lstStyle/>
          <a:p>
            <a:r>
              <a:rPr lang="zh-TW" altLang="zh-TW" sz="36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班級經營與教學要求</a:t>
            </a:r>
            <a:endParaRPr lang="zh-TW" altLang="en-US" sz="3600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32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四</a:t>
            </a:r>
            <a:r>
              <a:rPr lang="zh-TW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、輔導管教方面：</a:t>
            </a:r>
          </a:p>
          <a:p>
            <a:pPr lvl="0"/>
            <a:r>
              <a:rPr lang="zh-TW" altLang="zh-TW" sz="32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獎勵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：班級個人榮譽章制度，適時口頭嘉勉、公開表揚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、贈送獎品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endParaRPr lang="zh-TW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sz="32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懲罰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：配合班級榮譽制度，先以口頭申誡、個別約談、或連絡簿上註明告知家長、若嚴重影響班級學習，必要時會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班級暫時隔離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或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請訓導、輔導室老師協助。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8778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</TotalTime>
  <Words>1629</Words>
  <Application>Microsoft Office PowerPoint</Application>
  <PresentationFormat>如螢幕大小 (4:3)</PresentationFormat>
  <Paragraphs>138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Oriel</vt:lpstr>
      <vt:lpstr> 歡迎三年6班家長 蒞臨指導              </vt:lpstr>
      <vt:lpstr>導師:張芝鳳</vt:lpstr>
      <vt:lpstr>班級概況暨科任老師介紹</vt:lpstr>
      <vt:lpstr>教學理念</vt:lpstr>
      <vt:lpstr>班級經營與教學要求</vt:lpstr>
      <vt:lpstr>班級經營與教學要求</vt:lpstr>
      <vt:lpstr>班級經營與教學要求</vt:lpstr>
      <vt:lpstr>班級經營與教學要求</vt:lpstr>
      <vt:lpstr>班級經營與教學要求</vt:lpstr>
      <vt:lpstr>語文作業</vt:lpstr>
      <vt:lpstr>數學作業</vt:lpstr>
      <vt:lpstr>各科學習評量方式 </vt:lpstr>
      <vt:lpstr>★關於親師互動～孩子的日常生活習慣</vt:lpstr>
      <vt:lpstr>各處室宣導資料</vt:lpstr>
      <vt:lpstr>各處室宣導資料</vt:lpstr>
      <vt:lpstr>各處室宣導資料</vt:lpstr>
      <vt:lpstr>  一切為孩子 為孩子的一切 感謝您的參與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歡迎三年8班家長 蒞臨指導            </dc:title>
  <dc:creator>林家平</dc:creator>
  <cp:lastModifiedBy>0317</cp:lastModifiedBy>
  <cp:revision>243</cp:revision>
  <dcterms:created xsi:type="dcterms:W3CDTF">2014-09-08T02:08:11Z</dcterms:created>
  <dcterms:modified xsi:type="dcterms:W3CDTF">2016-09-26T04:35:30Z</dcterms:modified>
</cp:coreProperties>
</file>