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56A7D5-C8AC-48E7-84A7-6E1CAA363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AC8A3FC-9D92-4C98-BF3A-C4C2C1CE3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C39C43-C8F2-49CD-A59F-60109943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9A92D5-4F32-4BC9-96A9-872031967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93B442-FC8E-407E-8ED2-EAB918AD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81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23F3BA-9546-48DD-B429-DA823A4E7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382732-256D-464A-96F5-E3F6FB5E0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B54086-9A35-44ED-9026-C0FDD57A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955DB8-3D1A-457D-8100-BF81662B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25A5C2F-66FC-4B40-90E0-687CD20BE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431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266A14F-AB83-486A-AA03-B98414ACD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9E4BB9-41E8-4077-92C0-67BDF571C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E751C3-83DA-470D-87FB-DB64C2D2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2605C0-F239-4162-A97F-CD25FCE3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C4BD40-C636-4B74-9186-4D8D4B6CD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1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F2FA15-A87E-45FD-B2B0-A0CF64FE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17CDF9-D5E4-4329-82C4-628B7830E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6B5036-6752-44FD-B5B0-1E635740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3929F6-A3E4-444D-9E77-F3AECE55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23620E-6AA8-4B84-9B78-C4FAF4EC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161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454619-66B2-4921-88E5-8180D9AB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B92F15-03AB-4DE7-A1A3-7527A8BA0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9DB1D8-C2B0-48F1-B25E-405715E9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281639-1C14-4D14-AF4B-035947BE7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18F0DF-F2E0-4027-B767-17341981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10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3412F7-A33E-490C-8AF0-52D0EA9C6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6C4D5A-6F56-4D88-BFF7-ACD05ABE3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9CA556-A9FC-4BD5-BE86-C68DF98AE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66C18C9-91A2-4FA7-8D62-C78581D4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3C2AC34-1A1E-4BEC-B92A-2BCA6517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BB50D75-A2C2-4F36-BA92-D272D6DCF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0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B82B85-A6C1-454C-91C5-55951F94C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0CEAAAA-53FD-43CF-8907-8757E72E5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02EA85F-60F1-4B1C-9606-2A4FB0843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81EE642-DCD2-4648-8105-35322BCC9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14D740E-ADFA-4BBA-86DB-F02F9F482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9063FAE-86E3-49DE-BF37-37E609C4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0D0E945-1AE2-43F7-89CD-0829CCC98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D9E25FA-B2FA-4B13-9A8A-27AC0E29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13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9AE9B-368B-4834-99AC-63BF9DE35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DFE57FB-0389-40AA-B027-5E299ACA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4B269BB-2529-4DF4-9954-A5B5482E5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F0C57F9-A456-4CD5-91A7-2FD7DE4E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752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7E8A1D4-33C3-4517-A957-8A871D6D6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37C241A-F89A-466D-AB23-192D661EC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2290304-ECD5-451B-8E92-0648D730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25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0E5DDF-AB9E-41BE-8EE6-25274A0CD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B99CB0-E0DF-4394-B3CE-BED7AAE70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55CEAE6-C3FB-4325-8C99-E576B73AF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E19AFDC-75FD-40AC-A5FF-0E690294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6BE2642-4BEB-45A8-9F87-74C0FE97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10AAD0E-B600-44F5-8A4A-8A50F2D1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66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6E6C4D-D254-4CAB-8B91-B1FA64225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06C7E2C-0408-42A8-A36D-5029DCC8AB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D3B6B45-0F4E-4104-8C2F-3E97382E0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BF27C4-80BE-4FF6-A63C-D460B83D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CEB73EF-E2DB-44B7-9A18-D1E3BA784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55C8BCE-0098-48D1-90C6-D43C754D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94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B47BE87-9B97-4366-9475-B3442B2D3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B96316E-C19F-45DD-9BF3-EB7FFEED2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E28C10-4A92-482D-A2FE-EFCE4CD97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B49C-6904-4294-806E-0C07DDF05A09}" type="datetimeFigureOut">
              <a:rPr lang="zh-TW" altLang="en-US" smtClean="0"/>
              <a:t>2021/5/23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0D419D-FFAB-456A-97FB-FD72D5345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F73D22-7090-4171-8BE3-40C92DD8C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F1D12-D17E-4809-B4E0-106AB3BF4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19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956D2E2-76D6-48D5-8D8B-80AECFD1A9A1}"/>
              </a:ext>
            </a:extLst>
          </p:cNvPr>
          <p:cNvSpPr/>
          <p:nvPr/>
        </p:nvSpPr>
        <p:spPr>
          <a:xfrm>
            <a:off x="11334780" y="167341"/>
            <a:ext cx="626817" cy="30533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山豬學校，</a:t>
            </a:r>
            <a:r>
              <a:rPr lang="zh-TW" altLang="en-US" sz="2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飛鼠大學</a:t>
            </a:r>
            <a:endParaRPr lang="en-US" altLang="zh-TW" sz="26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語音泡泡: 矩形 4">
            <a:extLst>
              <a:ext uri="{FF2B5EF4-FFF2-40B4-BE49-F238E27FC236}">
                <a16:creationId xmlns:a16="http://schemas.microsoft.com/office/drawing/2014/main" id="{918E8C45-63F9-47F9-9505-286F1A4EA174}"/>
              </a:ext>
            </a:extLst>
          </p:cNvPr>
          <p:cNvSpPr/>
          <p:nvPr/>
        </p:nvSpPr>
        <p:spPr>
          <a:xfrm>
            <a:off x="10805823" y="3429000"/>
            <a:ext cx="1296061" cy="2868433"/>
          </a:xfrm>
          <a:prstGeom prst="wedgeRectCallout">
            <a:avLst>
              <a:gd name="adj1" fmla="val 15486"/>
              <a:gd name="adj2" fmla="val -578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審題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這個課文名稱讓你覺得課文內容可能是什麼？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68ACB83-6B19-4BBF-BBAF-CB82BFF8C43A}"/>
              </a:ext>
            </a:extLst>
          </p:cNvPr>
          <p:cNvSpPr/>
          <p:nvPr/>
        </p:nvSpPr>
        <p:spPr>
          <a:xfrm>
            <a:off x="10605108" y="161112"/>
            <a:ext cx="537386" cy="21146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跟打獵有關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95E9B0D-1270-45C0-BCA1-DE96A85D04EE}"/>
              </a:ext>
            </a:extLst>
          </p:cNvPr>
          <p:cNvSpPr/>
          <p:nvPr/>
        </p:nvSpPr>
        <p:spPr>
          <a:xfrm>
            <a:off x="9869612" y="161079"/>
            <a:ext cx="537386" cy="25105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運用擬人修辭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675E0AC-2FE5-4F8E-B508-11236D6A2B76}"/>
              </a:ext>
            </a:extLst>
          </p:cNvPr>
          <p:cNvSpPr/>
          <p:nvPr/>
        </p:nvSpPr>
        <p:spPr>
          <a:xfrm>
            <a:off x="9127266" y="-47344"/>
            <a:ext cx="626817" cy="3482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小時候與父親打獵的故事</a:t>
            </a:r>
            <a:endParaRPr lang="en-US" altLang="zh-TW" sz="24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D3890650-31CC-45C1-BFB4-2ACB82D9C84B}"/>
              </a:ext>
            </a:extLst>
          </p:cNvPr>
          <p:cNvCxnSpPr>
            <a:cxnSpLocks/>
          </p:cNvCxnSpPr>
          <p:nvPr/>
        </p:nvCxnSpPr>
        <p:spPr>
          <a:xfrm>
            <a:off x="9501746" y="3371353"/>
            <a:ext cx="310101" cy="381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9704E1E3-9CD8-4022-A553-81322CC48EED}"/>
              </a:ext>
            </a:extLst>
          </p:cNvPr>
          <p:cNvCxnSpPr>
            <a:cxnSpLocks/>
          </p:cNvCxnSpPr>
          <p:nvPr/>
        </p:nvCxnSpPr>
        <p:spPr>
          <a:xfrm flipH="1">
            <a:off x="9127266" y="3371353"/>
            <a:ext cx="277558" cy="34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DAC5F390-4F07-471A-BB2B-5F4780A8616B}"/>
              </a:ext>
            </a:extLst>
          </p:cNvPr>
          <p:cNvSpPr/>
          <p:nvPr/>
        </p:nvSpPr>
        <p:spPr>
          <a:xfrm>
            <a:off x="9556204" y="3786873"/>
            <a:ext cx="462440" cy="2510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三天兩夜都說不完</a:t>
            </a:r>
            <a:endParaRPr lang="en-US" altLang="zh-TW" sz="24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82EA41C-2D31-49F7-83B5-877C410AF945}"/>
              </a:ext>
            </a:extLst>
          </p:cNvPr>
          <p:cNvSpPr/>
          <p:nvPr/>
        </p:nvSpPr>
        <p:spPr>
          <a:xfrm>
            <a:off x="8266320" y="3753016"/>
            <a:ext cx="1186965" cy="29724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4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走了一天，還是到不了獵場</a:t>
            </a:r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，我常一邊走，一邊聽父親說話。</a:t>
            </a:r>
            <a:endParaRPr lang="en-US" altLang="zh-TW" sz="24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圖說文字: 直線 15">
            <a:extLst>
              <a:ext uri="{FF2B5EF4-FFF2-40B4-BE49-F238E27FC236}">
                <a16:creationId xmlns:a16="http://schemas.microsoft.com/office/drawing/2014/main" id="{9FAA9739-448F-418C-845B-449287BBFECD}"/>
              </a:ext>
            </a:extLst>
          </p:cNvPr>
          <p:cNvSpPr/>
          <p:nvPr/>
        </p:nvSpPr>
        <p:spPr>
          <a:xfrm>
            <a:off x="10240464" y="4186362"/>
            <a:ext cx="357809" cy="1049571"/>
          </a:xfrm>
          <a:prstGeom prst="borderCallout1">
            <a:avLst>
              <a:gd name="adj1" fmla="val 18750"/>
              <a:gd name="adj2" fmla="val -8333"/>
              <a:gd name="adj3" fmla="val 91288"/>
              <a:gd name="adj4" fmla="val -7833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故事很多</a:t>
            </a:r>
          </a:p>
        </p:txBody>
      </p:sp>
      <p:sp>
        <p:nvSpPr>
          <p:cNvPr id="17" name="圖說文字: 直線 16">
            <a:extLst>
              <a:ext uri="{FF2B5EF4-FFF2-40B4-BE49-F238E27FC236}">
                <a16:creationId xmlns:a16="http://schemas.microsoft.com/office/drawing/2014/main" id="{E6CE9E3D-CB45-45B2-8AF3-4F2D26A84FCC}"/>
              </a:ext>
            </a:extLst>
          </p:cNvPr>
          <p:cNvSpPr/>
          <p:nvPr/>
        </p:nvSpPr>
        <p:spPr>
          <a:xfrm>
            <a:off x="8720996" y="2580198"/>
            <a:ext cx="357809" cy="1049571"/>
          </a:xfrm>
          <a:prstGeom prst="borderCallout1">
            <a:avLst>
              <a:gd name="adj1" fmla="val 99053"/>
              <a:gd name="adj2" fmla="val 96111"/>
              <a:gd name="adj3" fmla="val 119318"/>
              <a:gd name="adj4" fmla="val 10611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獵場很遠</a:t>
            </a:r>
          </a:p>
        </p:txBody>
      </p:sp>
      <p:sp>
        <p:nvSpPr>
          <p:cNvPr id="18" name="圖說文字: 直線 17">
            <a:extLst>
              <a:ext uri="{FF2B5EF4-FFF2-40B4-BE49-F238E27FC236}">
                <a16:creationId xmlns:a16="http://schemas.microsoft.com/office/drawing/2014/main" id="{A3DE1E80-6CC4-4C9D-A133-A56D46AF69AB}"/>
              </a:ext>
            </a:extLst>
          </p:cNvPr>
          <p:cNvSpPr/>
          <p:nvPr/>
        </p:nvSpPr>
        <p:spPr>
          <a:xfrm>
            <a:off x="8097336" y="2019631"/>
            <a:ext cx="357809" cy="1470992"/>
          </a:xfrm>
          <a:prstGeom prst="borderCallout1">
            <a:avLst>
              <a:gd name="adj1" fmla="val 99053"/>
              <a:gd name="adj2" fmla="val 96111"/>
              <a:gd name="adj3" fmla="val 122203"/>
              <a:gd name="adj4" fmla="val 10833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父子感情很好</a:t>
            </a:r>
          </a:p>
        </p:txBody>
      </p: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B333DEEA-E3D9-46EB-A678-51ED1E69EA80}"/>
              </a:ext>
            </a:extLst>
          </p:cNvPr>
          <p:cNvGrpSpPr/>
          <p:nvPr/>
        </p:nvGrpSpPr>
        <p:grpSpPr>
          <a:xfrm>
            <a:off x="7696863" y="3713259"/>
            <a:ext cx="2425147" cy="3077155"/>
            <a:chOff x="7696863" y="3713259"/>
            <a:chExt cx="2425147" cy="307715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8EFD563F-C766-4614-99F0-3D1759F129A5}"/>
                </a:ext>
              </a:extLst>
            </p:cNvPr>
            <p:cNvSpPr/>
            <p:nvPr/>
          </p:nvSpPr>
          <p:spPr>
            <a:xfrm>
              <a:off x="8181892" y="3713259"/>
              <a:ext cx="1940118" cy="3077155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87416D41-2633-4C60-AF7A-DC3F210B4B52}"/>
                </a:ext>
              </a:extLst>
            </p:cNvPr>
            <p:cNvCxnSpPr/>
            <p:nvPr/>
          </p:nvCxnSpPr>
          <p:spPr>
            <a:xfrm flipH="1">
              <a:off x="7696863" y="5104737"/>
              <a:ext cx="485029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矩形 21">
            <a:extLst>
              <a:ext uri="{FF2B5EF4-FFF2-40B4-BE49-F238E27FC236}">
                <a16:creationId xmlns:a16="http://schemas.microsoft.com/office/drawing/2014/main" id="{DA09B9E9-C941-43C2-9A3E-69ABEEF78F54}"/>
              </a:ext>
            </a:extLst>
          </p:cNvPr>
          <p:cNvSpPr/>
          <p:nvPr/>
        </p:nvSpPr>
        <p:spPr>
          <a:xfrm>
            <a:off x="7082388" y="3951799"/>
            <a:ext cx="626817" cy="24728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打獵的故事很多</a:t>
            </a:r>
            <a:endParaRPr lang="en-US" altLang="zh-TW" sz="26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15EE3D6E-4EA0-403F-8342-4B55B0D66E57}"/>
              </a:ext>
            </a:extLst>
          </p:cNvPr>
          <p:cNvSpPr/>
          <p:nvPr/>
        </p:nvSpPr>
        <p:spPr>
          <a:xfrm>
            <a:off x="7294576" y="67586"/>
            <a:ext cx="1739948" cy="46219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段落：</a:t>
            </a:r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一、二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C94975CE-3D99-436D-8618-7AE3CCD11ED9}"/>
              </a:ext>
            </a:extLst>
          </p:cNvPr>
          <p:cNvSpPr/>
          <p:nvPr/>
        </p:nvSpPr>
        <p:spPr>
          <a:xfrm>
            <a:off x="7311918" y="633606"/>
            <a:ext cx="1739948" cy="1049089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隱藏重點：</a:t>
            </a:r>
            <a:endParaRPr lang="en-US" altLang="zh-TW" sz="2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父子之情</a:t>
            </a:r>
            <a:endParaRPr lang="en-US" altLang="zh-TW" sz="20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經驗傳承</a:t>
            </a: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6C948C46-84D0-45EB-82DC-446DA24C11E2}"/>
              </a:ext>
            </a:extLst>
          </p:cNvPr>
          <p:cNvCxnSpPr/>
          <p:nvPr/>
        </p:nvCxnSpPr>
        <p:spPr>
          <a:xfrm>
            <a:off x="6965343" y="67586"/>
            <a:ext cx="0" cy="672282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EEA88D63-B178-4AC6-BDE5-9711CE3AB648}"/>
              </a:ext>
            </a:extLst>
          </p:cNvPr>
          <p:cNvSpPr/>
          <p:nvPr/>
        </p:nvSpPr>
        <p:spPr>
          <a:xfrm>
            <a:off x="6436447" y="695048"/>
            <a:ext cx="462186" cy="142736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FFCC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山豬學校</a:t>
            </a:r>
          </a:p>
        </p:txBody>
      </p:sp>
      <p:sp>
        <p:nvSpPr>
          <p:cNvPr id="29" name="Rectangle 2" descr="5902a79f3781e">
            <a:extLst>
              <a:ext uri="{FF2B5EF4-FFF2-40B4-BE49-F238E27FC236}">
                <a16:creationId xmlns:a16="http://schemas.microsoft.com/office/drawing/2014/main" id="{A2648481-AB62-49E1-8D9C-E28D84099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899" y="0"/>
            <a:ext cx="914400" cy="722312"/>
          </a:xfrm>
          <a:prstGeom prst="rect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0" name="Rectangle 3" descr="78cf50_5d25de6b7cdc4b7a9e5a092aec13f984">
            <a:extLst>
              <a:ext uri="{FF2B5EF4-FFF2-40B4-BE49-F238E27FC236}">
                <a16:creationId xmlns:a16="http://schemas.microsoft.com/office/drawing/2014/main" id="{89EAF4F5-E648-41F0-BFFD-47EFECC64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372" y="67586"/>
            <a:ext cx="981075" cy="722312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1A1FA752-0FFC-4730-95A4-3A2152F62204}"/>
              </a:ext>
            </a:extLst>
          </p:cNvPr>
          <p:cNvSpPr/>
          <p:nvPr/>
        </p:nvSpPr>
        <p:spPr>
          <a:xfrm>
            <a:off x="2563662" y="649416"/>
            <a:ext cx="462186" cy="142736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FFCC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飛鼠大學</a:t>
            </a:r>
          </a:p>
        </p:txBody>
      </p:sp>
      <p:sp>
        <p:nvSpPr>
          <p:cNvPr id="32" name="箭號: 向下 31">
            <a:extLst>
              <a:ext uri="{FF2B5EF4-FFF2-40B4-BE49-F238E27FC236}">
                <a16:creationId xmlns:a16="http://schemas.microsoft.com/office/drawing/2014/main" id="{0AB48BE2-4CD0-4C80-BC2D-C49C3EE6847C}"/>
              </a:ext>
            </a:extLst>
          </p:cNvPr>
          <p:cNvSpPr/>
          <p:nvPr/>
        </p:nvSpPr>
        <p:spPr>
          <a:xfrm>
            <a:off x="5412101" y="422772"/>
            <a:ext cx="739646" cy="78017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上學</a:t>
            </a:r>
          </a:p>
        </p:txBody>
      </p:sp>
      <p:sp>
        <p:nvSpPr>
          <p:cNvPr id="33" name="箭號: 向下 32">
            <a:extLst>
              <a:ext uri="{FF2B5EF4-FFF2-40B4-BE49-F238E27FC236}">
                <a16:creationId xmlns:a16="http://schemas.microsoft.com/office/drawing/2014/main" id="{67F0A28D-D82B-42F2-9938-3D7605B9A613}"/>
              </a:ext>
            </a:extLst>
          </p:cNvPr>
          <p:cNvSpPr/>
          <p:nvPr/>
        </p:nvSpPr>
        <p:spPr>
          <a:xfrm>
            <a:off x="3838073" y="67587"/>
            <a:ext cx="739646" cy="125957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不愛上學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2F0F57E6-FB42-493A-BB6C-963B0E0A12D8}"/>
              </a:ext>
            </a:extLst>
          </p:cNvPr>
          <p:cNvSpPr/>
          <p:nvPr/>
        </p:nvSpPr>
        <p:spPr>
          <a:xfrm>
            <a:off x="4836054" y="1219107"/>
            <a:ext cx="1548934" cy="55713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練摔角→參加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2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拍獵人長相→作為   →遠離危險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3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在遠處觀察獵人→</a:t>
            </a:r>
            <a:endParaRPr lang="zh-TW" altLang="en-US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E7B7DF9-857C-44F8-B506-9F2AC837DB5A}"/>
              </a:ext>
            </a:extLst>
          </p:cNvPr>
          <p:cNvSpPr/>
          <p:nvPr/>
        </p:nvSpPr>
        <p:spPr>
          <a:xfrm>
            <a:off x="5856210" y="3542306"/>
            <a:ext cx="355642" cy="1356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山豬運動會</a:t>
            </a:r>
            <a:endParaRPr lang="en-US" altLang="zh-TW" sz="2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66835A51-CAB7-4CCD-9DF7-59AE3D710F61}"/>
              </a:ext>
            </a:extLst>
          </p:cNvPr>
          <p:cNvSpPr/>
          <p:nvPr/>
        </p:nvSpPr>
        <p:spPr>
          <a:xfrm>
            <a:off x="5383522" y="4292469"/>
            <a:ext cx="355643" cy="7496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教材</a:t>
            </a:r>
            <a:endParaRPr lang="en-US" altLang="zh-TW" sz="2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AAE6E697-6BFC-41BE-BD76-E6CD3586A642}"/>
              </a:ext>
            </a:extLst>
          </p:cNvPr>
          <p:cNvSpPr/>
          <p:nvPr/>
        </p:nvSpPr>
        <p:spPr>
          <a:xfrm>
            <a:off x="4898713" y="4184783"/>
            <a:ext cx="355642" cy="11170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熟悉味道</a:t>
            </a:r>
            <a:endParaRPr lang="en-US" altLang="zh-TW" sz="2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913A6758-84E7-42F3-902B-5B09D58399D7}"/>
              </a:ext>
            </a:extLst>
          </p:cNvPr>
          <p:cNvSpPr/>
          <p:nvPr/>
        </p:nvSpPr>
        <p:spPr>
          <a:xfrm>
            <a:off x="3297070" y="1363100"/>
            <a:ext cx="1331434" cy="429946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不知如何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2</a:t>
            </a:r>
            <a:r>
              <a:rPr lang="zh-TW" altLang="en-US" sz="2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沒學會怎樣   </a:t>
            </a:r>
            <a:endParaRPr lang="en-US" altLang="zh-TW" sz="2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D16368C-9C25-40F2-AFF6-93C71AF71350}"/>
              </a:ext>
            </a:extLst>
          </p:cNvPr>
          <p:cNvSpPr/>
          <p:nvPr/>
        </p:nvSpPr>
        <p:spPr>
          <a:xfrm>
            <a:off x="3986112" y="3108440"/>
            <a:ext cx="355642" cy="19337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防範部落的陷阱</a:t>
            </a:r>
            <a:endParaRPr lang="en-US" altLang="zh-TW" sz="2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93E70105-1A35-48D7-B9BE-5207614CC00E}"/>
              </a:ext>
            </a:extLst>
          </p:cNvPr>
          <p:cNvSpPr/>
          <p:nvPr/>
        </p:nvSpPr>
        <p:spPr>
          <a:xfrm>
            <a:off x="3495053" y="3440526"/>
            <a:ext cx="355642" cy="2138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識破偽裝的捕獸夾</a:t>
            </a:r>
            <a:endParaRPr lang="en-US" altLang="zh-TW" sz="2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4C11922C-C923-4D7A-8DAD-41CCD8913048}"/>
              </a:ext>
            </a:extLst>
          </p:cNvPr>
          <p:cNvSpPr/>
          <p:nvPr/>
        </p:nvSpPr>
        <p:spPr>
          <a:xfrm>
            <a:off x="3076011" y="5594837"/>
            <a:ext cx="2303539" cy="46219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段落：</a:t>
            </a:r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三、四、五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17951BCE-77EC-49AD-8709-C5A4CCB11DFC}"/>
              </a:ext>
            </a:extLst>
          </p:cNvPr>
          <p:cNvSpPr/>
          <p:nvPr/>
        </p:nvSpPr>
        <p:spPr>
          <a:xfrm>
            <a:off x="3282267" y="6085032"/>
            <a:ext cx="1739948" cy="64044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隱藏重點：</a:t>
            </a:r>
            <a:endParaRPr lang="en-US" altLang="zh-TW" sz="2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生態觀念</a:t>
            </a:r>
            <a:endParaRPr lang="en-US" altLang="zh-TW" sz="20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7A2B50C2-21AF-4073-AF12-FE3DF705F171}"/>
              </a:ext>
            </a:extLst>
          </p:cNvPr>
          <p:cNvCxnSpPr/>
          <p:nvPr/>
        </p:nvCxnSpPr>
        <p:spPr>
          <a:xfrm>
            <a:off x="3088279" y="79112"/>
            <a:ext cx="0" cy="672282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BB155425-6DAC-484C-90DF-71420425470E}"/>
              </a:ext>
            </a:extLst>
          </p:cNvPr>
          <p:cNvSpPr/>
          <p:nvPr/>
        </p:nvSpPr>
        <p:spPr>
          <a:xfrm>
            <a:off x="2141682" y="750279"/>
            <a:ext cx="371272" cy="3914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把動物世界想像成跟我們人類世界一樣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185F869F-16EB-4510-8CA6-130488FE5083}"/>
              </a:ext>
            </a:extLst>
          </p:cNvPr>
          <p:cNvSpPr/>
          <p:nvPr/>
        </p:nvSpPr>
        <p:spPr>
          <a:xfrm>
            <a:off x="1606111" y="314614"/>
            <a:ext cx="355642" cy="43502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只要把自己想成是飛鼠，就能找到牠們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83" name="群組 82">
            <a:extLst>
              <a:ext uri="{FF2B5EF4-FFF2-40B4-BE49-F238E27FC236}">
                <a16:creationId xmlns:a16="http://schemas.microsoft.com/office/drawing/2014/main" id="{249BB187-1101-4DCE-952E-E7C3AA9698EF}"/>
              </a:ext>
            </a:extLst>
          </p:cNvPr>
          <p:cNvGrpSpPr/>
          <p:nvPr/>
        </p:nvGrpSpPr>
        <p:grpSpPr>
          <a:xfrm>
            <a:off x="1746682" y="4634510"/>
            <a:ext cx="643077" cy="271762"/>
            <a:chOff x="1746682" y="4634510"/>
            <a:chExt cx="643077" cy="271762"/>
          </a:xfrm>
        </p:grpSpPr>
        <p:cxnSp>
          <p:nvCxnSpPr>
            <p:cNvPr id="49" name="直線單箭頭接點 48">
              <a:extLst>
                <a:ext uri="{FF2B5EF4-FFF2-40B4-BE49-F238E27FC236}">
                  <a16:creationId xmlns:a16="http://schemas.microsoft.com/office/drawing/2014/main" id="{57BAB655-2F35-4719-AAF1-D9D87659819D}"/>
                </a:ext>
              </a:extLst>
            </p:cNvPr>
            <p:cNvCxnSpPr>
              <a:cxnSpLocks/>
            </p:cNvCxnSpPr>
            <p:nvPr/>
          </p:nvCxnSpPr>
          <p:spPr>
            <a:xfrm>
              <a:off x="1746682" y="4649631"/>
              <a:ext cx="205214" cy="2415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>
              <a:extLst>
                <a:ext uri="{FF2B5EF4-FFF2-40B4-BE49-F238E27FC236}">
                  <a16:creationId xmlns:a16="http://schemas.microsoft.com/office/drawing/2014/main" id="{7329E512-6661-4452-AE56-DE7770A0B9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59446" y="4634510"/>
              <a:ext cx="230313" cy="2717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矩形 52">
            <a:extLst>
              <a:ext uri="{FF2B5EF4-FFF2-40B4-BE49-F238E27FC236}">
                <a16:creationId xmlns:a16="http://schemas.microsoft.com/office/drawing/2014/main" id="{CDA64680-3523-4A60-AC22-BD803CFF1500}"/>
              </a:ext>
            </a:extLst>
          </p:cNvPr>
          <p:cNvSpPr/>
          <p:nvPr/>
        </p:nvSpPr>
        <p:spPr>
          <a:xfrm>
            <a:off x="1552029" y="4951851"/>
            <a:ext cx="1381915" cy="65983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人類和萬物平等</a:t>
            </a:r>
            <a:endParaRPr lang="en-US" altLang="zh-TW" sz="2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80D2A0A5-BC0C-4F84-98A6-3A278B8A6E84}"/>
              </a:ext>
            </a:extLst>
          </p:cNvPr>
          <p:cNvSpPr/>
          <p:nvPr/>
        </p:nvSpPr>
        <p:spPr>
          <a:xfrm>
            <a:off x="1275592" y="112986"/>
            <a:ext cx="273629" cy="129895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抓飛鼠的方法</a:t>
            </a: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FF4B5142-F3CE-4A4F-9238-0D21333D8094}"/>
              </a:ext>
            </a:extLst>
          </p:cNvPr>
          <p:cNvSpPr/>
          <p:nvPr/>
        </p:nvSpPr>
        <p:spPr>
          <a:xfrm>
            <a:off x="1281774" y="1539124"/>
            <a:ext cx="273629" cy="226502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一隻特別的飛鼠</a:t>
            </a:r>
            <a:r>
              <a:rPr lang="en-US" altLang="zh-TW" sz="1600" b="1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 b="1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大學生</a:t>
            </a:r>
            <a:r>
              <a:rPr lang="en-US" altLang="zh-TW" sz="1600" b="1" dirty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600" b="1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B2B801F1-E599-407C-9D7A-55C5F2D06618}"/>
              </a:ext>
            </a:extLst>
          </p:cNvPr>
          <p:cNvSpPr/>
          <p:nvPr/>
        </p:nvSpPr>
        <p:spPr>
          <a:xfrm>
            <a:off x="75489" y="112986"/>
            <a:ext cx="1215167" cy="1298958"/>
          </a:xfrm>
          <a:prstGeom prst="rect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1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夜裡拿光一照，牠們就會</a:t>
            </a:r>
            <a:r>
              <a:rPr lang="zh-TW" altLang="en-US" sz="1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待在原地，嚇得一動也不動，等你來捕捉。</a:t>
            </a:r>
            <a:endParaRPr lang="en-US" altLang="zh-TW" sz="16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5E7B248F-E3E1-4C3A-B061-D50E2255E0E8}"/>
              </a:ext>
            </a:extLst>
          </p:cNvPr>
          <p:cNvSpPr/>
          <p:nvPr/>
        </p:nvSpPr>
        <p:spPr>
          <a:xfrm>
            <a:off x="609652" y="1682695"/>
            <a:ext cx="674227" cy="1422288"/>
          </a:xfrm>
          <a:prstGeom prst="rect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1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不像其他飛鼠一樣會</a:t>
            </a:r>
            <a:r>
              <a:rPr lang="zh-TW" altLang="en-US" sz="16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自投羅網。</a:t>
            </a:r>
            <a:endParaRPr lang="en-US" altLang="zh-TW" sz="16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84" name="群組 83">
            <a:extLst>
              <a:ext uri="{FF2B5EF4-FFF2-40B4-BE49-F238E27FC236}">
                <a16:creationId xmlns:a16="http://schemas.microsoft.com/office/drawing/2014/main" id="{F63849FA-9E0F-41CC-8B32-CDD695CFC3E2}"/>
              </a:ext>
            </a:extLst>
          </p:cNvPr>
          <p:cNvGrpSpPr/>
          <p:nvPr/>
        </p:nvGrpSpPr>
        <p:grpSpPr>
          <a:xfrm>
            <a:off x="266104" y="1539124"/>
            <a:ext cx="969299" cy="2273638"/>
            <a:chOff x="317398" y="1539124"/>
            <a:chExt cx="969299" cy="2273638"/>
          </a:xfrm>
        </p:grpSpPr>
        <p:cxnSp>
          <p:nvCxnSpPr>
            <p:cNvPr id="58" name="直線單箭頭接點 57">
              <a:extLst>
                <a:ext uri="{FF2B5EF4-FFF2-40B4-BE49-F238E27FC236}">
                  <a16:creationId xmlns:a16="http://schemas.microsoft.com/office/drawing/2014/main" id="{AD90C4F3-7373-4C2A-8207-D64B07421F9F}"/>
                </a:ext>
              </a:extLst>
            </p:cNvPr>
            <p:cNvCxnSpPr>
              <a:cxnSpLocks/>
            </p:cNvCxnSpPr>
            <p:nvPr/>
          </p:nvCxnSpPr>
          <p:spPr>
            <a:xfrm>
              <a:off x="1015923" y="3162812"/>
              <a:ext cx="270774" cy="6499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單箭頭接點 60">
              <a:extLst>
                <a:ext uri="{FF2B5EF4-FFF2-40B4-BE49-F238E27FC236}">
                  <a16:creationId xmlns:a16="http://schemas.microsoft.com/office/drawing/2014/main" id="{8FE913EB-253C-4382-B947-A7FA5C8F91F4}"/>
                </a:ext>
              </a:extLst>
            </p:cNvPr>
            <p:cNvCxnSpPr>
              <a:cxnSpLocks/>
            </p:cNvCxnSpPr>
            <p:nvPr/>
          </p:nvCxnSpPr>
          <p:spPr>
            <a:xfrm>
              <a:off x="819297" y="3166789"/>
              <a:ext cx="0" cy="4091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單箭頭接點 62">
              <a:extLst>
                <a:ext uri="{FF2B5EF4-FFF2-40B4-BE49-F238E27FC236}">
                  <a16:creationId xmlns:a16="http://schemas.microsoft.com/office/drawing/2014/main" id="{6B0BEF49-35B6-4235-A62B-AEA20AF9981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7398" y="1539124"/>
              <a:ext cx="50672" cy="10410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矩形 65">
            <a:extLst>
              <a:ext uri="{FF2B5EF4-FFF2-40B4-BE49-F238E27FC236}">
                <a16:creationId xmlns:a16="http://schemas.microsoft.com/office/drawing/2014/main" id="{9FCE45BE-FC49-4F13-9538-6F6AE6E5D119}"/>
              </a:ext>
            </a:extLst>
          </p:cNvPr>
          <p:cNvSpPr/>
          <p:nvPr/>
        </p:nvSpPr>
        <p:spPr>
          <a:xfrm>
            <a:off x="1100375" y="3870592"/>
            <a:ext cx="402370" cy="2362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夜行性動物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95FB1F27-41BA-45A0-9669-BCF7C3A1D429}"/>
              </a:ext>
            </a:extLst>
          </p:cNvPr>
          <p:cNvSpPr/>
          <p:nvPr/>
        </p:nvSpPr>
        <p:spPr>
          <a:xfrm>
            <a:off x="597961" y="3643096"/>
            <a:ext cx="442672" cy="29092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聚在一起研究           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DE69DC17-FDE3-4BC0-B3D8-086E38E03222}"/>
              </a:ext>
            </a:extLst>
          </p:cNvPr>
          <p:cNvSpPr/>
          <p:nvPr/>
        </p:nvSpPr>
        <p:spPr>
          <a:xfrm>
            <a:off x="96062" y="2580198"/>
            <a:ext cx="442672" cy="35822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躲過獵人        、與獵人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4988663C-EE6F-40F7-8649-1D595CB0FA74}"/>
              </a:ext>
            </a:extLst>
          </p:cNvPr>
          <p:cNvSpPr/>
          <p:nvPr/>
        </p:nvSpPr>
        <p:spPr>
          <a:xfrm>
            <a:off x="1135613" y="5162668"/>
            <a:ext cx="356926" cy="999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夜間部</a:t>
            </a: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EDF762FB-68B8-410D-8E8F-394ED700401B}"/>
              </a:ext>
            </a:extLst>
          </p:cNvPr>
          <p:cNvSpPr/>
          <p:nvPr/>
        </p:nvSpPr>
        <p:spPr>
          <a:xfrm>
            <a:off x="649520" y="5150194"/>
            <a:ext cx="356926" cy="1367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生存法則</a:t>
            </a: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8E4FCFDE-6B62-45C4-8F69-DA544A05D673}"/>
              </a:ext>
            </a:extLst>
          </p:cNvPr>
          <p:cNvSpPr/>
          <p:nvPr/>
        </p:nvSpPr>
        <p:spPr>
          <a:xfrm>
            <a:off x="145019" y="3601667"/>
            <a:ext cx="356926" cy="755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追捕</a:t>
            </a: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E68590A0-B0B6-49CC-988A-47AE1C771280}"/>
              </a:ext>
            </a:extLst>
          </p:cNvPr>
          <p:cNvSpPr/>
          <p:nvPr/>
        </p:nvSpPr>
        <p:spPr>
          <a:xfrm>
            <a:off x="135175" y="5401276"/>
            <a:ext cx="356926" cy="750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鬥智</a:t>
            </a: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5D6CC02C-5CAA-47FD-A3E0-0C0280C5CC36}"/>
              </a:ext>
            </a:extLst>
          </p:cNvPr>
          <p:cNvSpPr/>
          <p:nvPr/>
        </p:nvSpPr>
        <p:spPr>
          <a:xfrm>
            <a:off x="1099860" y="6321226"/>
            <a:ext cx="2030630" cy="46219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段落：</a:t>
            </a:r>
            <a:r>
              <a:rPr lang="zh-TW" altLang="en-US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六、七、八</a:t>
            </a: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9C2B8980-5C0C-4917-B61F-B94CCD08AA7F}"/>
              </a:ext>
            </a:extLst>
          </p:cNvPr>
          <p:cNvSpPr/>
          <p:nvPr/>
        </p:nvSpPr>
        <p:spPr>
          <a:xfrm>
            <a:off x="1524242" y="5656989"/>
            <a:ext cx="1443596" cy="64044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隱藏重點：</a:t>
            </a:r>
            <a:endParaRPr lang="en-US" altLang="zh-TW" sz="2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生態觀念</a:t>
            </a:r>
            <a:endParaRPr lang="en-US" altLang="zh-TW" sz="20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433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6" grpId="0" animBg="1"/>
      <p:bldP spid="47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6" grpId="0" animBg="1"/>
      <p:bldP spid="67" grpId="0" animBg="1"/>
      <p:bldP spid="77" grpId="0" animBg="1"/>
      <p:bldP spid="79" grpId="0"/>
      <p:bldP spid="80" grpId="0"/>
      <p:bldP spid="81" grpId="0"/>
      <p:bldP spid="82" grpId="0"/>
      <p:bldP spid="85" grpId="0" animBg="1"/>
      <p:bldP spid="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4FF31B8-E2C3-4B8B-A940-B07B01213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581166"/>
              </p:ext>
            </p:extLst>
          </p:nvPr>
        </p:nvGraphicFramePr>
        <p:xfrm>
          <a:off x="7926719" y="2948856"/>
          <a:ext cx="4160940" cy="22299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0470">
                  <a:extLst>
                    <a:ext uri="{9D8B030D-6E8A-4147-A177-3AD203B41FA5}">
                      <a16:colId xmlns:a16="http://schemas.microsoft.com/office/drawing/2014/main" val="4029579425"/>
                    </a:ext>
                  </a:extLst>
                </a:gridCol>
                <a:gridCol w="2080470">
                  <a:extLst>
                    <a:ext uri="{9D8B030D-6E8A-4147-A177-3AD203B41FA5}">
                      <a16:colId xmlns:a16="http://schemas.microsoft.com/office/drawing/2014/main" val="2451607363"/>
                    </a:ext>
                  </a:extLst>
                </a:gridCol>
              </a:tblGrid>
              <a:tr h="71516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029590"/>
                  </a:ext>
                </a:extLst>
              </a:tr>
              <a:tr h="1514821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376973"/>
                  </a:ext>
                </a:extLst>
              </a:tr>
            </a:tbl>
          </a:graphicData>
        </a:graphic>
      </p:graphicFrame>
      <p:sp>
        <p:nvSpPr>
          <p:cNvPr id="12" name="橢圓 11">
            <a:extLst>
              <a:ext uri="{FF2B5EF4-FFF2-40B4-BE49-F238E27FC236}">
                <a16:creationId xmlns:a16="http://schemas.microsoft.com/office/drawing/2014/main" id="{FDDB34FC-F838-4C50-9965-6E1BDB229C98}"/>
              </a:ext>
            </a:extLst>
          </p:cNvPr>
          <p:cNvSpPr/>
          <p:nvPr/>
        </p:nvSpPr>
        <p:spPr>
          <a:xfrm>
            <a:off x="10853164" y="3087775"/>
            <a:ext cx="461395" cy="4142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異</a:t>
            </a: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BF0D9CE8-8CFF-46BE-A1EF-337F6C0C74D6}"/>
              </a:ext>
            </a:extLst>
          </p:cNvPr>
          <p:cNvSpPr/>
          <p:nvPr/>
        </p:nvSpPr>
        <p:spPr>
          <a:xfrm>
            <a:off x="8684609" y="3085176"/>
            <a:ext cx="461395" cy="4142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</a:t>
            </a:r>
          </a:p>
        </p:txBody>
      </p: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50E42F7E-B3B0-4947-91B1-7CBD4D5CA3A3}"/>
              </a:ext>
            </a:extLst>
          </p:cNvPr>
          <p:cNvGrpSpPr/>
          <p:nvPr/>
        </p:nvGrpSpPr>
        <p:grpSpPr>
          <a:xfrm>
            <a:off x="8047921" y="1362818"/>
            <a:ext cx="3918536" cy="1427368"/>
            <a:chOff x="7918330" y="92278"/>
            <a:chExt cx="3918536" cy="1427368"/>
          </a:xfrm>
        </p:grpSpPr>
        <p:sp>
          <p:nvSpPr>
            <p:cNvPr id="14" name="Rectangle 2" descr="5902a79f3781e">
              <a:extLst>
                <a:ext uri="{FF2B5EF4-FFF2-40B4-BE49-F238E27FC236}">
                  <a16:creationId xmlns:a16="http://schemas.microsoft.com/office/drawing/2014/main" id="{F2E81632-E3A2-415F-AE6A-892822857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2466" y="224165"/>
              <a:ext cx="914400" cy="722312"/>
            </a:xfrm>
            <a:prstGeom prst="rect">
              <a:avLst/>
            </a:prstGeom>
            <a:blipFill dpi="0" rotWithShape="0">
              <a:blip r:embed="rId3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Rectangle 3" descr="78cf50_5d25de6b7cdc4b7a9e5a092aec13f984">
              <a:extLst>
                <a:ext uri="{FF2B5EF4-FFF2-40B4-BE49-F238E27FC236}">
                  <a16:creationId xmlns:a16="http://schemas.microsoft.com/office/drawing/2014/main" id="{AB283473-87D5-42B7-B631-AEB3487E6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8330" y="304720"/>
              <a:ext cx="981075" cy="722312"/>
            </a:xfrm>
            <a:prstGeom prst="rect">
              <a:avLst/>
            </a:prstGeom>
            <a:blipFill dpi="0" rotWithShape="0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矩形: 圓角 15">
              <a:extLst>
                <a:ext uri="{FF2B5EF4-FFF2-40B4-BE49-F238E27FC236}">
                  <a16:creationId xmlns:a16="http://schemas.microsoft.com/office/drawing/2014/main" id="{9CBAC586-D188-401F-9981-500C7C2CCF7B}"/>
                </a:ext>
              </a:extLst>
            </p:cNvPr>
            <p:cNvSpPr/>
            <p:nvPr/>
          </p:nvSpPr>
          <p:spPr>
            <a:xfrm>
              <a:off x="9300021" y="92279"/>
              <a:ext cx="462186" cy="142736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TW" altLang="en-US" sz="2400" b="1" dirty="0">
                  <a:solidFill>
                    <a:srgbClr val="FFCC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飛鼠大學</a:t>
              </a:r>
            </a:p>
          </p:txBody>
        </p:sp>
        <p:sp>
          <p:nvSpPr>
            <p:cNvPr id="17" name="矩形: 圓角 16">
              <a:extLst>
                <a:ext uri="{FF2B5EF4-FFF2-40B4-BE49-F238E27FC236}">
                  <a16:creationId xmlns:a16="http://schemas.microsoft.com/office/drawing/2014/main" id="{119A2A33-9801-46C2-ABA6-BBEFB5E73C01}"/>
                </a:ext>
              </a:extLst>
            </p:cNvPr>
            <p:cNvSpPr/>
            <p:nvPr/>
          </p:nvSpPr>
          <p:spPr>
            <a:xfrm>
              <a:off x="10224169" y="92278"/>
              <a:ext cx="462186" cy="142736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TW" altLang="en-US" sz="2400" b="1" dirty="0">
                  <a:solidFill>
                    <a:srgbClr val="FFCC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山豬學校</a:t>
              </a:r>
            </a:p>
          </p:txBody>
        </p: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F812FA7F-0C11-489C-B718-3D1C8DD9BD25}"/>
              </a:ext>
            </a:extLst>
          </p:cNvPr>
          <p:cNvSpPr/>
          <p:nvPr/>
        </p:nvSpPr>
        <p:spPr>
          <a:xfrm>
            <a:off x="10334360" y="3781239"/>
            <a:ext cx="1518407" cy="1298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生活習性</a:t>
            </a:r>
            <a:endParaRPr lang="en-US" altLang="zh-TW" sz="24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不一樣</a:t>
            </a:r>
            <a:endParaRPr lang="en-US" altLang="zh-TW" sz="24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A0161D74-1D13-4F50-A57C-D1501D479F98}"/>
              </a:ext>
            </a:extLst>
          </p:cNvPr>
          <p:cNvSpPr/>
          <p:nvPr/>
        </p:nvSpPr>
        <p:spPr>
          <a:xfrm>
            <a:off x="8259701" y="3673768"/>
            <a:ext cx="1518407" cy="1507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>
              <a:lnSpc>
                <a:spcPct val="150000"/>
              </a:lnSpc>
            </a:pP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都會學習</a:t>
            </a:r>
            <a:endParaRPr lang="en-US" altLang="zh-TW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BE3340F0-8BD2-445B-894C-BE38D975847F}"/>
              </a:ext>
            </a:extLst>
          </p:cNvPr>
          <p:cNvCxnSpPr/>
          <p:nvPr/>
        </p:nvCxnSpPr>
        <p:spPr>
          <a:xfrm>
            <a:off x="7829410" y="67586"/>
            <a:ext cx="0" cy="672282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5F28DEC0-101C-4390-9AF5-26B18F5F4996}"/>
              </a:ext>
            </a:extLst>
          </p:cNvPr>
          <p:cNvSpPr/>
          <p:nvPr/>
        </p:nvSpPr>
        <p:spPr>
          <a:xfrm>
            <a:off x="7107531" y="16759"/>
            <a:ext cx="427046" cy="4756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父親的           ，讓我            、</a:t>
            </a:r>
            <a:endPara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D51CE496-A08B-4330-B259-28D2639D25FA}"/>
              </a:ext>
            </a:extLst>
          </p:cNvPr>
          <p:cNvCxnSpPr>
            <a:cxnSpLocks/>
          </p:cNvCxnSpPr>
          <p:nvPr/>
        </p:nvCxnSpPr>
        <p:spPr>
          <a:xfrm flipH="1">
            <a:off x="7508147" y="1216404"/>
            <a:ext cx="53977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828B49E7-23F4-4DCE-AF56-7E4BCA39419A}"/>
              </a:ext>
            </a:extLst>
          </p:cNvPr>
          <p:cNvSpPr/>
          <p:nvPr/>
        </p:nvSpPr>
        <p:spPr>
          <a:xfrm>
            <a:off x="7136528" y="811088"/>
            <a:ext cx="356926" cy="1367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獵人哲學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8D4E73C3-98AF-44CB-BF78-C04A06710A25}"/>
              </a:ext>
            </a:extLst>
          </p:cNvPr>
          <p:cNvSpPr/>
          <p:nvPr/>
        </p:nvSpPr>
        <p:spPr>
          <a:xfrm>
            <a:off x="7136528" y="3025373"/>
            <a:ext cx="356926" cy="1367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刻骨銘心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6E7D3A39-FB0A-46C7-A213-0738FF67BE87}"/>
              </a:ext>
            </a:extLst>
          </p:cNvPr>
          <p:cNvSpPr/>
          <p:nvPr/>
        </p:nvSpPr>
        <p:spPr>
          <a:xfrm>
            <a:off x="7136528" y="4813332"/>
            <a:ext cx="356926" cy="1367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獲益匪淺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596FEF6-29A8-4E5C-83DF-CC7AC9570286}"/>
              </a:ext>
            </a:extLst>
          </p:cNvPr>
          <p:cNvSpPr/>
          <p:nvPr/>
        </p:nvSpPr>
        <p:spPr>
          <a:xfrm>
            <a:off x="7483317" y="2636602"/>
            <a:ext cx="356926" cy="2144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400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形容深記在心，永難忘懷。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13825E7-FD23-4798-9792-141367FE74B3}"/>
              </a:ext>
            </a:extLst>
          </p:cNvPr>
          <p:cNvSpPr/>
          <p:nvPr/>
        </p:nvSpPr>
        <p:spPr>
          <a:xfrm>
            <a:off x="7480421" y="4996743"/>
            <a:ext cx="356926" cy="1367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1400" b="1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得到很多的益處。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0AB99C45-4C32-4561-933B-F6E70262B15C}"/>
              </a:ext>
            </a:extLst>
          </p:cNvPr>
          <p:cNvSpPr/>
          <p:nvPr/>
        </p:nvSpPr>
        <p:spPr>
          <a:xfrm>
            <a:off x="5159230" y="161608"/>
            <a:ext cx="1547686" cy="241381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從未看過飛鼠大學，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也沒見過山豬學校，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但我仍然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C4F5AC72-BA1A-4E4A-A856-C9FB03036EDE}"/>
              </a:ext>
            </a:extLst>
          </p:cNvPr>
          <p:cNvSpPr/>
          <p:nvPr/>
        </p:nvSpPr>
        <p:spPr>
          <a:xfrm>
            <a:off x="5288283" y="1147077"/>
            <a:ext cx="356926" cy="1367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深信不疑</a:t>
            </a:r>
          </a:p>
        </p:txBody>
      </p:sp>
      <p:pic>
        <p:nvPicPr>
          <p:cNvPr id="34" name="圖片 33">
            <a:extLst>
              <a:ext uri="{FF2B5EF4-FFF2-40B4-BE49-F238E27FC236}">
                <a16:creationId xmlns:a16="http://schemas.microsoft.com/office/drawing/2014/main" id="{3A02FD80-0354-430B-9152-6812DBEA79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94" y="0"/>
            <a:ext cx="2592653" cy="7363337"/>
          </a:xfrm>
          <a:prstGeom prst="rect">
            <a:avLst/>
          </a:prstGeom>
        </p:spPr>
      </p:pic>
      <p:sp>
        <p:nvSpPr>
          <p:cNvPr id="35" name="矩形 34">
            <a:extLst>
              <a:ext uri="{FF2B5EF4-FFF2-40B4-BE49-F238E27FC236}">
                <a16:creationId xmlns:a16="http://schemas.microsoft.com/office/drawing/2014/main" id="{D1E1E487-21BC-485B-A541-CBB7A1D77ED1}"/>
              </a:ext>
            </a:extLst>
          </p:cNvPr>
          <p:cNvSpPr/>
          <p:nvPr/>
        </p:nvSpPr>
        <p:spPr>
          <a:xfrm>
            <a:off x="5170870" y="2636602"/>
            <a:ext cx="427041" cy="41538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你覺得作者這句話真正要表達的是什麼？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93276F8-F52E-479B-B414-83BF7F535777}"/>
              </a:ext>
            </a:extLst>
          </p:cNvPr>
          <p:cNvSpPr/>
          <p:nvPr/>
        </p:nvSpPr>
        <p:spPr>
          <a:xfrm>
            <a:off x="4632920" y="2948856"/>
            <a:ext cx="401882" cy="2106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2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深愛自己的父親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97D8BD1-6095-4EF5-8772-FD3FEFFADD26}"/>
              </a:ext>
            </a:extLst>
          </p:cNvPr>
          <p:cNvSpPr/>
          <p:nvPr/>
        </p:nvSpPr>
        <p:spPr>
          <a:xfrm>
            <a:off x="4056209" y="2948856"/>
            <a:ext cx="427041" cy="26015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2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相信父親的經驗傳承</a:t>
            </a: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1D3DE616-425C-4760-AA8D-C673555CD751}"/>
              </a:ext>
            </a:extLst>
          </p:cNvPr>
          <p:cNvSpPr/>
          <p:nvPr/>
        </p:nvSpPr>
        <p:spPr>
          <a:xfrm>
            <a:off x="7138555" y="5494789"/>
            <a:ext cx="354900" cy="325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語音泡泡: 圓角矩形 39">
            <a:extLst>
              <a:ext uri="{FF2B5EF4-FFF2-40B4-BE49-F238E27FC236}">
                <a16:creationId xmlns:a16="http://schemas.microsoft.com/office/drawing/2014/main" id="{FB2B5A2D-00E3-4CE7-9F4F-5228F74F1F83}"/>
              </a:ext>
            </a:extLst>
          </p:cNvPr>
          <p:cNvSpPr/>
          <p:nvPr/>
        </p:nvSpPr>
        <p:spPr>
          <a:xfrm>
            <a:off x="6548789" y="5595457"/>
            <a:ext cx="440322" cy="440548"/>
          </a:xfrm>
          <a:prstGeom prst="wedgeRoundRectCallout">
            <a:avLst>
              <a:gd name="adj1" fmla="val 78671"/>
              <a:gd name="adj2" fmla="val -33459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</a:p>
        </p:txBody>
      </p:sp>
      <p:grpSp>
        <p:nvGrpSpPr>
          <p:cNvPr id="43" name="群組 42">
            <a:extLst>
              <a:ext uri="{FF2B5EF4-FFF2-40B4-BE49-F238E27FC236}">
                <a16:creationId xmlns:a16="http://schemas.microsoft.com/office/drawing/2014/main" id="{CC4F0989-EA76-43C4-90AA-CD203ED256DF}"/>
              </a:ext>
            </a:extLst>
          </p:cNvPr>
          <p:cNvGrpSpPr/>
          <p:nvPr/>
        </p:nvGrpSpPr>
        <p:grpSpPr>
          <a:xfrm>
            <a:off x="4148060" y="2560367"/>
            <a:ext cx="863754" cy="280946"/>
            <a:chOff x="4121310" y="2818621"/>
            <a:chExt cx="863754" cy="280946"/>
          </a:xfrm>
        </p:grpSpPr>
        <p:sp>
          <p:nvSpPr>
            <p:cNvPr id="41" name="星形: 五角 40">
              <a:extLst>
                <a:ext uri="{FF2B5EF4-FFF2-40B4-BE49-F238E27FC236}">
                  <a16:creationId xmlns:a16="http://schemas.microsoft.com/office/drawing/2014/main" id="{339B3036-C92F-446E-B3E3-DCDCB146CF6E}"/>
                </a:ext>
              </a:extLst>
            </p:cNvPr>
            <p:cNvSpPr/>
            <p:nvPr/>
          </p:nvSpPr>
          <p:spPr>
            <a:xfrm>
              <a:off x="4696176" y="2833012"/>
              <a:ext cx="288888" cy="266555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星形: 五角 41">
              <a:extLst>
                <a:ext uri="{FF2B5EF4-FFF2-40B4-BE49-F238E27FC236}">
                  <a16:creationId xmlns:a16="http://schemas.microsoft.com/office/drawing/2014/main" id="{A0DC62A4-EB1B-4276-A520-38EC1F5F4821}"/>
                </a:ext>
              </a:extLst>
            </p:cNvPr>
            <p:cNvSpPr/>
            <p:nvPr/>
          </p:nvSpPr>
          <p:spPr>
            <a:xfrm>
              <a:off x="4121310" y="2818621"/>
              <a:ext cx="288888" cy="266555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650B0C61-81A7-42C0-AD02-BBB3D13D6C5F}"/>
              </a:ext>
            </a:extLst>
          </p:cNvPr>
          <p:cNvSpPr/>
          <p:nvPr/>
        </p:nvSpPr>
        <p:spPr>
          <a:xfrm>
            <a:off x="2566662" y="522287"/>
            <a:ext cx="462186" cy="142736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生態觀念</a:t>
            </a:r>
          </a:p>
        </p:txBody>
      </p:sp>
      <p:sp>
        <p:nvSpPr>
          <p:cNvPr id="45" name="矩形: 圓角 44">
            <a:extLst>
              <a:ext uri="{FF2B5EF4-FFF2-40B4-BE49-F238E27FC236}">
                <a16:creationId xmlns:a16="http://schemas.microsoft.com/office/drawing/2014/main" id="{833D53CF-3BF9-486A-9406-6AC545C48090}"/>
              </a:ext>
            </a:extLst>
          </p:cNvPr>
          <p:cNvSpPr/>
          <p:nvPr/>
        </p:nvSpPr>
        <p:spPr>
          <a:xfrm>
            <a:off x="2609223" y="3385965"/>
            <a:ext cx="462186" cy="142736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父子之情</a:t>
            </a:r>
          </a:p>
        </p:txBody>
      </p:sp>
      <p:sp>
        <p:nvSpPr>
          <p:cNvPr id="46" name="矩形: 圓角 45">
            <a:extLst>
              <a:ext uri="{FF2B5EF4-FFF2-40B4-BE49-F238E27FC236}">
                <a16:creationId xmlns:a16="http://schemas.microsoft.com/office/drawing/2014/main" id="{3AF02CE3-39E4-434E-97F8-F58CFF0B72FD}"/>
              </a:ext>
            </a:extLst>
          </p:cNvPr>
          <p:cNvSpPr/>
          <p:nvPr/>
        </p:nvSpPr>
        <p:spPr>
          <a:xfrm>
            <a:off x="724631" y="3394354"/>
            <a:ext cx="462186" cy="142736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2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經驗傳承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BC9FAE26-094D-4B60-AE7F-61C90D9BED52}"/>
              </a:ext>
            </a:extLst>
          </p:cNvPr>
          <p:cNvSpPr/>
          <p:nvPr/>
        </p:nvSpPr>
        <p:spPr>
          <a:xfrm>
            <a:off x="3028848" y="5595457"/>
            <a:ext cx="1806066" cy="46219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段落：</a:t>
            </a:r>
            <a:r>
              <a:rPr lang="zh-TW" altLang="en-US" sz="2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337FF135-52B2-4ECA-8B88-D3353EA884B5}"/>
              </a:ext>
            </a:extLst>
          </p:cNvPr>
          <p:cNvSpPr/>
          <p:nvPr/>
        </p:nvSpPr>
        <p:spPr>
          <a:xfrm>
            <a:off x="2114026" y="6085652"/>
            <a:ext cx="2672511" cy="64044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隱藏重點：</a:t>
            </a:r>
            <a:endParaRPr lang="en-US" altLang="zh-TW" sz="2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父子之情、經驗傳承</a:t>
            </a:r>
            <a:endParaRPr lang="en-US" altLang="zh-TW" sz="2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929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/>
      <p:bldP spid="19" grpId="0"/>
      <p:bldP spid="22" grpId="0"/>
      <p:bldP spid="26" grpId="0" animBg="1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348</Words>
  <Application>Microsoft Office PowerPoint</Application>
  <PresentationFormat>寬螢幕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yiru</dc:creator>
  <cp:lastModifiedBy>yiru</cp:lastModifiedBy>
  <cp:revision>17</cp:revision>
  <dcterms:created xsi:type="dcterms:W3CDTF">2021-05-23T15:52:00Z</dcterms:created>
  <dcterms:modified xsi:type="dcterms:W3CDTF">2021-05-23T17:42:11Z</dcterms:modified>
</cp:coreProperties>
</file>