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2021/9/17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9144000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sz="4300" dirty="0">
                <a:solidFill>
                  <a:srgbClr val="0563C1"/>
                </a:solidFill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604 </a:t>
            </a:r>
            <a:r>
              <a:rPr lang="zh-TW" altLang="en-US" sz="5400" dirty="0">
                <a:solidFill>
                  <a:prstClr val="black"/>
                </a:solidFill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歡迎您蒞臨  </a:t>
            </a:r>
            <a:br>
              <a:rPr lang="zh-TW" altLang="en-US" sz="5400" dirty="0">
                <a:solidFill>
                  <a:prstClr val="black"/>
                </a:solidFill>
                <a:latin typeface="華康特粗楷體(P)" panose="02010600010101010101" pitchFamily="2" charset="-120"/>
                <a:ea typeface="華康特粗楷體(P)" panose="02010600010101010101" pitchFamily="2" charset="-120"/>
              </a:rPr>
            </a:br>
            <a:r>
              <a:rPr lang="zh-TW" altLang="en-US" sz="5400" dirty="0">
                <a:solidFill>
                  <a:prstClr val="black"/>
                </a:solidFill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 </a:t>
            </a:r>
            <a:r>
              <a:rPr lang="en-US" altLang="zh-TW" sz="5400" dirty="0">
                <a:solidFill>
                  <a:srgbClr val="006600"/>
                </a:solidFill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110.09.17  </a:t>
            </a:r>
            <a:r>
              <a:rPr lang="zh-TW" altLang="en-US" sz="5400" dirty="0">
                <a:solidFill>
                  <a:srgbClr val="FF0000"/>
                </a:solidFill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線上</a:t>
            </a:r>
            <a:r>
              <a:rPr lang="zh-TW" altLang="en-US" sz="5400" dirty="0">
                <a:solidFill>
                  <a:srgbClr val="006600"/>
                </a:solidFill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家長日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32" y="2348880"/>
            <a:ext cx="7058292" cy="363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2938434" y="5988418"/>
            <a:ext cx="3268717" cy="63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謝宛容 老師</a:t>
            </a:r>
            <a:endParaRPr lang="zh-TW" altLang="zh-TW" sz="40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29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525"/>
            <a:ext cx="9396536" cy="696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604  Classroom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684"/>
            <a:ext cx="6876256" cy="420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4"/>
            <a:ext cx="6101547" cy="38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親師配合事項</a:t>
            </a:r>
            <a:r>
              <a:rPr lang="en-US" altLang="zh-TW" dirty="0" smtClean="0"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-4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英文停課不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停學</a:t>
            </a:r>
            <a:r>
              <a:rPr lang="en-US" altLang="zh-TW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Line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群組，歡迎家長加入</a:t>
            </a:r>
            <a:endParaRPr lang="zh-TW" altLang="en-US" dirty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11" y="2564904"/>
            <a:ext cx="32924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1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9144001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本學期重要行事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9" y="1484784"/>
            <a:ext cx="721460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1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" y="1"/>
            <a:ext cx="91313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班費說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1" y="1412776"/>
            <a:ext cx="868337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7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家長代表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7030A0"/>
                </a:solidFill>
                <a:latin typeface="文鼎細圓" panose="020B0609010101010101" pitchFamily="49" charset="-120"/>
                <a:ea typeface="文鼎細圓" panose="020B0609010101010101" pitchFamily="49" charset="-120"/>
                <a:cs typeface="文鼎細圓" panose="020B0609010101010101" pitchFamily="49" charset="-120"/>
              </a:rPr>
              <a:t>感謝苡寧爸爸及律綺爸爸</a:t>
            </a:r>
            <a:endParaRPr lang="en-US" altLang="zh-TW" sz="4400" dirty="0" smtClean="0">
              <a:solidFill>
                <a:srgbClr val="7030A0"/>
              </a:solidFill>
              <a:latin typeface="文鼎細圓" panose="020B0609010101010101" pitchFamily="49" charset="-120"/>
              <a:ea typeface="文鼎細圓" panose="020B0609010101010101" pitchFamily="49" charset="-120"/>
              <a:cs typeface="文鼎細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7030A0"/>
                </a:solidFill>
                <a:latin typeface="文鼎細圓" panose="020B0609010101010101" pitchFamily="49" charset="-120"/>
                <a:ea typeface="文鼎細圓" panose="020B0609010101010101" pitchFamily="49" charset="-120"/>
                <a:cs typeface="文鼎細圓" panose="020B0609010101010101" pitchFamily="49" charset="-120"/>
              </a:rPr>
              <a:t> </a:t>
            </a:r>
            <a:r>
              <a:rPr lang="zh-TW" altLang="en-US" sz="4400" dirty="0" smtClean="0">
                <a:solidFill>
                  <a:srgbClr val="7030A0"/>
                </a:solidFill>
                <a:latin typeface="文鼎細圓" panose="020B0609010101010101" pitchFamily="49" charset="-120"/>
                <a:ea typeface="文鼎細圓" panose="020B0609010101010101" pitchFamily="49" charset="-120"/>
                <a:cs typeface="文鼎細圓" panose="020B0609010101010101" pitchFamily="49" charset="-120"/>
              </a:rPr>
              <a:t>自願協助擔任</a:t>
            </a:r>
            <a:r>
              <a:rPr lang="en-US" altLang="zh-TW" sz="4400" dirty="0" smtClean="0">
                <a:solidFill>
                  <a:srgbClr val="7030A0"/>
                </a:solidFill>
                <a:latin typeface="文鼎細圓" panose="020B0609010101010101" pitchFamily="49" charset="-120"/>
                <a:ea typeface="文鼎細圓" panose="020B0609010101010101" pitchFamily="49" charset="-120"/>
                <a:cs typeface="文鼎細圓" panose="020B0609010101010101" pitchFamily="49" charset="-120"/>
              </a:rPr>
              <a:t>604</a:t>
            </a:r>
            <a:r>
              <a:rPr lang="zh-TW" altLang="en-US" sz="4400" dirty="0" smtClean="0">
                <a:solidFill>
                  <a:srgbClr val="7030A0"/>
                </a:solidFill>
                <a:latin typeface="文鼎細圓" panose="020B0609010101010101" pitchFamily="49" charset="-120"/>
                <a:ea typeface="文鼎細圓" panose="020B0609010101010101" pitchFamily="49" charset="-120"/>
                <a:cs typeface="文鼎細圓" panose="020B0609010101010101" pitchFamily="49" charset="-120"/>
              </a:rPr>
              <a:t>家長代表</a:t>
            </a:r>
            <a:endParaRPr lang="zh-TW" altLang="en-US" sz="4400" dirty="0">
              <a:solidFill>
                <a:srgbClr val="7030A0"/>
              </a:solidFill>
              <a:latin typeface="文鼎細圓" panose="020B0609010101010101" pitchFamily="49" charset="-120"/>
              <a:ea typeface="文鼎細圓" panose="020B0609010101010101" pitchFamily="49" charset="-120"/>
              <a:cs typeface="文鼎細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754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臨時動議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有任何疑問</a:t>
            </a:r>
            <a:r>
              <a:rPr lang="en-US" altLang="zh-TW" sz="4400" b="1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…</a:t>
            </a:r>
          </a:p>
          <a:p>
            <a:endParaRPr lang="en-US" altLang="zh-TW" sz="4400" b="1" dirty="0" smtClean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r>
              <a:rPr lang="zh-TW" altLang="en-US" sz="4400" b="1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對學校或老師的建議事項</a:t>
            </a:r>
            <a:r>
              <a:rPr lang="en-US" altLang="zh-TW" sz="4400" b="1" dirty="0" smtClean="0">
                <a:latin typeface="華康鋼筆體W2" panose="03000209000000000000" pitchFamily="65" charset="-120"/>
                <a:ea typeface="華康鋼筆體W2" panose="03000209000000000000" pitchFamily="65" charset="-120"/>
              </a:rPr>
              <a:t>…</a:t>
            </a:r>
            <a:endParaRPr lang="zh-TW" altLang="en-US" sz="4400" b="1" dirty="0"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5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525"/>
            <a:ext cx="925252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處室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宣導事項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91157" y="1412776"/>
            <a:ext cx="8363272" cy="4637112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zh-TW" altLang="en-US" sz="44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endParaRPr kumimoji="1" lang="en-US" altLang="zh-TW" sz="4400" b="1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TW" altLang="zh-TW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學生請假專線：</a:t>
            </a:r>
            <a:r>
              <a:rPr kumimoji="1" lang="en-US" altLang="zh-TW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2955-7936#848</a:t>
            </a:r>
            <a:r>
              <a:rPr kumimoji="1" lang="zh-TW" altLang="zh-TW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kumimoji="1" lang="en-US" altLang="zh-TW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kumimoji="1" lang="en-US" altLang="zh-TW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kumimoji="1" lang="zh-TW" altLang="zh-TW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服務時間：上午</a:t>
            </a:r>
            <a:r>
              <a:rPr kumimoji="1" lang="en-US" altLang="zh-TW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7:50~8:40</a:t>
            </a:r>
            <a:r>
              <a:rPr kumimoji="1" lang="zh-TW" altLang="zh-TW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en-US" altLang="zh-TW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TW" altLang="en-US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教室電話：</a:t>
            </a:r>
            <a:r>
              <a:rPr kumimoji="1" lang="en-US" altLang="zh-TW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2955-7936#604</a:t>
            </a:r>
            <a:endParaRPr kumimoji="1" lang="en-US" altLang="zh-TW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TW" altLang="en-US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老師電話：</a:t>
            </a:r>
            <a:r>
              <a:rPr kumimoji="1" lang="en-US" altLang="zh-TW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0953986387</a:t>
            </a:r>
            <a:endParaRPr kumimoji="1" lang="en-US" altLang="zh-TW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TW" altLang="en-US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新北校園通</a:t>
            </a:r>
            <a:r>
              <a:rPr kumimoji="1" lang="zh-TW" altLang="en-US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線上請假 </a:t>
            </a:r>
            <a:endParaRPr kumimoji="1" lang="en-US" altLang="zh-TW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TW" altLang="zh-TW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三天前</a:t>
            </a:r>
            <a:r>
              <a:rPr kumimoji="1" lang="zh-TW" altLang="zh-TW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請假可向午餐秘書申請午餐退費</a:t>
            </a:r>
            <a:r>
              <a:rPr kumimoji="1" lang="zh-TW" altLang="zh-TW" b="1" kern="0" dirty="0" smtClean="0">
                <a:solidFill>
                  <a:srgbClr val="000000"/>
                </a:solidFill>
                <a:latin typeface="BiauKai"/>
                <a:ea typeface="BiauKai"/>
                <a:cs typeface="BiauKai"/>
              </a:rPr>
              <a:t>。</a:t>
            </a:r>
            <a:endParaRPr kumimoji="1" lang="en-US" altLang="zh-TW" b="1" kern="0" dirty="0" smtClean="0">
              <a:solidFill>
                <a:srgbClr val="000000"/>
              </a:solidFill>
              <a:latin typeface="BiauKai"/>
              <a:ea typeface="BiauKai"/>
              <a:cs typeface="BiauKai"/>
            </a:endParaRPr>
          </a:p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上學時間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7:20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7:50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7:50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後從莒光路前門進入，行進時注意交通安全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裡請準備一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件雨衣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，以因應下雨天使用。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altLang="zh-TW" b="1" kern="0" dirty="0" smtClean="0">
              <a:solidFill>
                <a:srgbClr val="000000"/>
              </a:solidFill>
              <a:latin typeface="BiauKai"/>
              <a:ea typeface="BiauKai"/>
              <a:cs typeface="BiauKai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zh-TW" altLang="zh-TW" sz="3200" b="1" kern="0" dirty="0">
              <a:solidFill>
                <a:srgbClr val="000000"/>
              </a:solidFill>
              <a:latin typeface="BiauKai"/>
              <a:ea typeface="BiauKai"/>
              <a:cs typeface="BiauKai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46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993" y="1340768"/>
            <a:ext cx="8229600" cy="5040560"/>
          </a:xfrm>
        </p:spPr>
        <p:txBody>
          <a:bodyPr/>
          <a:lstStyle/>
          <a:p>
            <a:pPr marL="0" lvl="0" indent="0"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輔導處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TW" altLang="zh-TW" sz="24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因應疫情衝擊，以及教育新知的即時傳播，新北市教育局建置行動資訊網絡，建立通暢之訊息溝通管道。</a:t>
            </a:r>
            <a:endParaRPr kumimoji="1" lang="en-US" altLang="zh-TW" sz="24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zh-TW" altLang="zh-TW" sz="24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局端重要或緊急訊息亦同步傳達</a:t>
            </a:r>
            <a:r>
              <a:rPr kumimoji="1" lang="zh-TW" altLang="zh-TW" sz="24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kumimoji="1" lang="zh-TW" altLang="en-US" sz="24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這些</a:t>
            </a:r>
            <a:r>
              <a:rPr kumimoji="1" lang="zh-TW" altLang="zh-TW" sz="24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平台</a:t>
            </a:r>
            <a:r>
              <a:rPr kumimoji="1" lang="zh-TW" altLang="zh-TW" sz="24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「新北學</a:t>
            </a:r>
            <a:r>
              <a:rPr kumimoji="1" lang="en-US" altLang="zh-TW" sz="24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Bar</a:t>
            </a:r>
            <a:r>
              <a:rPr kumimoji="1" lang="zh-TW" altLang="zh-TW" sz="24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」、「新北校園通</a:t>
            </a:r>
            <a:r>
              <a:rPr kumimoji="1" lang="en-US" altLang="zh-TW" sz="24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kumimoji="1" lang="zh-TW" altLang="zh-TW" sz="24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敬邀家長加入本校愛心志工大隊，歡迎有意願的家長洽詢輔導處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處室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宣導事項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6151973" cy="246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4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處室宣導事項</a:t>
            </a:r>
            <a:endParaRPr lang="zh-TW" altLang="en-US" dirty="0"/>
          </a:p>
        </p:txBody>
      </p:sp>
      <p:pic>
        <p:nvPicPr>
          <p:cNvPr id="7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4" y="1628800"/>
            <a:ext cx="6401966" cy="452596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588224" y="1785087"/>
            <a:ext cx="25557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文鼎細圓" panose="020B0609010101010101" pitchFamily="49" charset="-120"/>
                <a:ea typeface="文鼎細圓" panose="020B0609010101010101" pitchFamily="49" charset="-120"/>
                <a:cs typeface="文鼎細圓" panose="020B0609010101010101" pitchFamily="49" charset="-120"/>
              </a:rPr>
              <a:t>新北校園通介紹</a:t>
            </a:r>
          </a:p>
        </p:txBody>
      </p:sp>
    </p:spTree>
    <p:extLst>
      <p:ext uri="{BB962C8B-B14F-4D97-AF65-F5344CB8AC3E}">
        <p14:creationId xmlns:p14="http://schemas.microsoft.com/office/powerpoint/2010/main" val="26454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特粗楷體(P)" panose="02010600010101010101" pitchFamily="2" charset="-120"/>
                <a:ea typeface="華康特粗楷體(P)" panose="02010600010101010101" pitchFamily="2" charset="-120"/>
                <a:cs typeface="文鼎中特圓" panose="020B0609010101010101" pitchFamily="49" charset="-120"/>
              </a:rPr>
              <a:t>課程教學方向</a:t>
            </a:r>
            <a:endParaRPr lang="zh-TW" altLang="en-US" dirty="0">
              <a:latin typeface="華康特粗楷體(P)" panose="02010600010101010101" pitchFamily="2" charset="-120"/>
              <a:ea typeface="華康特粗楷體(P)" panose="02010600010101010101" pitchFamily="2" charset="-120"/>
              <a:cs typeface="文鼎中特圓" panose="020B0609010101010101" pitchFamily="49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968552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本學年</a:t>
            </a:r>
            <a:r>
              <a:rPr lang="zh-TW" altLang="en-US" sz="2800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期望</a:t>
            </a:r>
            <a:r>
              <a:rPr lang="zh-TW" altLang="en-US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孩子能學到「自主學習」</a:t>
            </a:r>
            <a:r>
              <a:rPr lang="zh-TW" altLang="en-US" sz="2800" dirty="0" smtClean="0">
                <a:latin typeface="標楷體"/>
                <a:ea typeface="標楷體"/>
                <a:cs typeface="文鼎中特圓" panose="020B0609010101010101" pitchFamily="49" charset="-120"/>
              </a:rPr>
              <a:t>、</a:t>
            </a:r>
            <a:r>
              <a:rPr lang="zh-TW" altLang="en-US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「思考」</a:t>
            </a:r>
            <a:r>
              <a:rPr lang="zh-TW" altLang="en-US" sz="2800" dirty="0" smtClean="0">
                <a:latin typeface="標楷體"/>
                <a:ea typeface="標楷體"/>
                <a:cs typeface="文鼎中特圓" panose="020B0609010101010101" pitchFamily="49" charset="-120"/>
              </a:rPr>
              <a:t>、</a:t>
            </a:r>
            <a:r>
              <a:rPr lang="zh-TW" altLang="en-US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「討論」</a:t>
            </a:r>
            <a:r>
              <a:rPr lang="zh-TW" altLang="en-US" sz="2800" dirty="0" smtClean="0">
                <a:latin typeface="標楷體"/>
                <a:ea typeface="標楷體"/>
                <a:cs typeface="文鼎中特圓" panose="020B0609010101010101" pitchFamily="49" charset="-120"/>
              </a:rPr>
              <a:t>、</a:t>
            </a:r>
            <a:r>
              <a:rPr lang="zh-TW" altLang="en-US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「陳述表達」的能力</a:t>
            </a:r>
            <a:endParaRPr lang="en-US" altLang="zh-TW" sz="2800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endParaRPr lang="en-US" altLang="zh-TW" sz="2800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自主學習</a:t>
            </a:r>
            <a:r>
              <a:rPr lang="en-US" altLang="zh-TW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-</a:t>
            </a:r>
            <a:r>
              <a:rPr lang="zh-TW" altLang="en-US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課前預習、找到問題與重點、培養學習興趣</a:t>
            </a:r>
            <a:endParaRPr lang="en-US" altLang="zh-TW" sz="2800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思考</a:t>
            </a:r>
            <a:r>
              <a:rPr lang="en-US" altLang="zh-TW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-</a:t>
            </a:r>
            <a:r>
              <a:rPr lang="zh-TW" altLang="en-US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不被動的接受訊息、明辨對錯、發現問題與答案</a:t>
            </a:r>
            <a:endParaRPr lang="en-US" altLang="zh-TW" sz="2800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討論</a:t>
            </a:r>
            <a:r>
              <a:rPr lang="en-US" altLang="zh-TW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-</a:t>
            </a:r>
            <a:r>
              <a:rPr lang="zh-TW" altLang="en-US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能提出自己的想法、在互動中找到解決問題的方法</a:t>
            </a:r>
            <a:endParaRPr lang="en-US" altLang="zh-TW" sz="2800" dirty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陳述表達</a:t>
            </a:r>
            <a:endParaRPr lang="en-US" altLang="zh-TW" sz="2800" dirty="0" smtClean="0">
              <a:solidFill>
                <a:srgbClr val="FF0000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</a:t>
            </a:r>
            <a:r>
              <a:rPr lang="en-US" altLang="zh-TW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-</a:t>
            </a:r>
            <a:r>
              <a:rPr lang="zh-TW" altLang="en-US" sz="2800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將</a:t>
            </a:r>
            <a:r>
              <a:rPr lang="zh-TW" altLang="en-US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想法能有組織地進行說明、訓練台風、學習聆聽他 </a:t>
            </a:r>
            <a:endParaRPr lang="en-US" altLang="zh-TW" sz="2800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</a:t>
            </a:r>
            <a:r>
              <a:rPr lang="zh-TW" altLang="en-US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人說話</a:t>
            </a:r>
            <a:endParaRPr lang="en-US" altLang="zh-TW" sz="2800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28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華康特粗楷體(P)" panose="02010600010101010101" pitchFamily="2" charset="-120"/>
                <a:ea typeface="華康特粗楷體(P)" panose="02010600010101010101" pitchFamily="2" charset="-120"/>
                <a:cs typeface="文鼎中特圓" panose="020B0609010101010101" pitchFamily="49" charset="-120"/>
              </a:rPr>
              <a:t>六年級課程加強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1500" y="1340768"/>
            <a:ext cx="9001000" cy="4896544"/>
          </a:xfrm>
        </p:spPr>
        <p:txBody>
          <a:bodyPr>
            <a:normAutofit lnSpcReduction="10000"/>
          </a:bodyPr>
          <a:lstStyle/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國語：</a:t>
            </a:r>
            <a:r>
              <a:rPr lang="zh-TW" altLang="en-US" sz="2800" b="1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作者介紹、文言文閱讀、字音字形與成語補充</a:t>
            </a:r>
            <a:r>
              <a:rPr lang="zh-TW" altLang="en-US" sz="2800" b="1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、</a:t>
            </a:r>
            <a:endParaRPr lang="en-US" altLang="zh-TW" sz="2800" b="1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       閱讀理解加強</a:t>
            </a:r>
            <a:r>
              <a:rPr lang="zh-TW" altLang="en-US" sz="2800" b="1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、寫作訓練</a:t>
            </a:r>
            <a:r>
              <a:rPr lang="en-US" altLang="zh-TW" sz="2800" b="1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…</a:t>
            </a:r>
          </a:p>
          <a:p>
            <a:pPr marL="0" indent="0">
              <a:buNone/>
            </a:pP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數學：</a:t>
            </a:r>
            <a:r>
              <a:rPr lang="zh-TW" altLang="en-US" sz="2800" b="1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基本計算能力加強、概念複習與統整、帶入</a:t>
            </a:r>
            <a:r>
              <a:rPr lang="zh-TW" altLang="en-US" sz="2800" b="1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部</a:t>
            </a:r>
            <a:endParaRPr lang="en-US" altLang="zh-TW" sz="2800" b="1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</a:t>
            </a:r>
            <a:r>
              <a:rPr lang="zh-TW" altLang="en-US" sz="2800" b="1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      分</a:t>
            </a:r>
            <a:r>
              <a:rPr lang="zh-TW" altLang="en-US" sz="2800" b="1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國中</a:t>
            </a:r>
            <a:r>
              <a:rPr lang="zh-TW" altLang="en-US" sz="2800" b="1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數學觀念</a:t>
            </a:r>
            <a:r>
              <a:rPr lang="en-US" altLang="zh-TW" sz="2800" b="1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…</a:t>
            </a:r>
          </a:p>
          <a:p>
            <a:pPr marL="0" indent="0">
              <a:buNone/>
            </a:pPr>
            <a:endParaRPr lang="en-US" altLang="zh-TW" sz="2800" b="1" dirty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學習與人際互動：</a:t>
            </a:r>
            <a:r>
              <a:rPr lang="zh-TW" altLang="en-US" sz="2800" b="1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合作學習、資料查找、統整與</a:t>
            </a:r>
            <a:r>
              <a:rPr lang="zh-TW" altLang="en-US" sz="2800" b="1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多元</a:t>
            </a:r>
            <a:endParaRPr lang="en-US" altLang="zh-TW" sz="2800" b="1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</a:t>
            </a:r>
            <a:r>
              <a:rPr lang="zh-TW" altLang="en-US" sz="2800" b="1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               表達</a:t>
            </a:r>
            <a:r>
              <a:rPr lang="zh-TW" altLang="en-US" sz="2800" b="1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、</a:t>
            </a:r>
            <a:r>
              <a:rPr lang="zh-TW" altLang="en-US" sz="2800" b="1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鼓勵孩子</a:t>
            </a:r>
            <a:r>
              <a:rPr lang="zh-TW" altLang="en-US" sz="2800" b="1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挑戰自己進行新嘗試</a:t>
            </a:r>
            <a:endParaRPr lang="en-US" altLang="zh-TW" sz="2800" b="1" dirty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endParaRPr lang="en-US" altLang="zh-TW" sz="2800" b="1" dirty="0" smtClean="0">
              <a:solidFill>
                <a:srgbClr val="FF0000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多元</a:t>
            </a:r>
            <a:r>
              <a:rPr lang="zh-TW" altLang="en-US" sz="2800" b="1" dirty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學習：</a:t>
            </a:r>
            <a:r>
              <a:rPr lang="zh-TW" altLang="en-US" sz="2800" b="1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找到最適合自己的學習方式</a:t>
            </a:r>
          </a:p>
          <a:p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036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25252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親師配合事項</a:t>
            </a:r>
            <a:r>
              <a:rPr lang="en-US" altLang="zh-TW" dirty="0" smtClean="0"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-1</a:t>
            </a:r>
            <a:endParaRPr lang="zh-TW" altLang="en-US" dirty="0">
              <a:latin typeface="華康特粗楷體(P)" panose="02010600010101010101" pitchFamily="2" charset="-120"/>
              <a:ea typeface="華康特粗楷體(P)" panose="02010600010101010101" pitchFamily="2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9217024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--</a:t>
            </a:r>
            <a:r>
              <a:rPr lang="zh-TW" altLang="en-US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健康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是學習的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原動力</a:t>
            </a:r>
            <a:r>
              <a:rPr lang="en-US" altLang="zh-TW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疫</a:t>
            </a:r>
            <a:r>
              <a:rPr lang="zh-TW" altLang="en-US" dirty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情期間請每日測量體溫</a:t>
            </a:r>
            <a:endParaRPr lang="en-US" altLang="zh-TW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 </a:t>
            </a:r>
            <a:r>
              <a:rPr lang="zh-TW" altLang="en-US" sz="24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升上六年級後，孩子的身心狀態慢慢改變，現在是孩子身體與人格</a:t>
            </a:r>
            <a:r>
              <a:rPr lang="zh-TW" altLang="en-US" sz="24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發展</a:t>
            </a:r>
            <a:endParaRPr lang="en-US" altLang="zh-TW" sz="2400" dirty="0" smtClean="0">
              <a:solidFill>
                <a:srgbClr val="FF0000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 </a:t>
            </a:r>
            <a:r>
              <a:rPr lang="zh-TW" altLang="en-US" sz="24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的</a:t>
            </a:r>
            <a:r>
              <a:rPr lang="zh-TW" altLang="en-US" sz="24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重要階段</a:t>
            </a:r>
            <a:r>
              <a:rPr lang="zh-TW" altLang="en-US" sz="24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。</a:t>
            </a:r>
            <a:endParaRPr lang="en-US" altLang="zh-TW" sz="2400" dirty="0" smtClean="0">
              <a:solidFill>
                <a:srgbClr val="FF0000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--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請家長為孩子準備早餐，並盡量在家吃完。</a:t>
            </a:r>
            <a:endParaRPr lang="en-US" altLang="zh-TW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--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督促孩子在</a:t>
            </a:r>
            <a:r>
              <a:rPr lang="zh-TW" altLang="en-US" dirty="0" smtClean="0">
                <a:solidFill>
                  <a:srgbClr val="0070C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十點前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就寢。</a:t>
            </a:r>
            <a:endParaRPr lang="en-US" altLang="zh-TW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--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讓孩子養成</a:t>
            </a:r>
            <a:r>
              <a:rPr lang="zh-TW" altLang="en-US" dirty="0" smtClean="0">
                <a:solidFill>
                  <a:srgbClr val="0070C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運動習慣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。</a:t>
            </a:r>
            <a:endParaRPr lang="en-US" altLang="zh-TW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 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  <a:sym typeface="Wingdings 2" panose="05020102010507070707" pitchFamily="18" charset="2"/>
              </a:rPr>
              <a:t>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推行跳繩運動，</a:t>
            </a: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鼓勵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學生在沒有體育課的日子利用時 </a:t>
            </a:r>
            <a:endParaRPr lang="en-US" altLang="zh-TW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  間跳</a:t>
            </a:r>
            <a:endParaRPr lang="en-US" altLang="zh-TW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--</a:t>
            </a:r>
            <a:r>
              <a:rPr lang="zh-TW" altLang="en-US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視力保健</a:t>
            </a:r>
            <a:endParaRPr lang="en-US" altLang="zh-TW" dirty="0" smtClean="0">
              <a:solidFill>
                <a:srgbClr val="FF0000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疫情影響，孩子使用</a:t>
            </a:r>
            <a:r>
              <a:rPr lang="en-US" altLang="zh-TW" sz="2800" dirty="0" err="1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3C</a:t>
            </a:r>
            <a:r>
              <a:rPr lang="zh-TW" altLang="en-US" sz="28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產品時間較長，學校視力檢查回條</a:t>
            </a:r>
            <a:r>
              <a:rPr lang="zh-TW" altLang="en-US" sz="28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請</a:t>
            </a:r>
            <a:r>
              <a:rPr lang="zh-TW" altLang="en-US" sz="2800" dirty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利用</a:t>
            </a:r>
            <a:r>
              <a:rPr lang="zh-TW" altLang="en-US" sz="28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 </a:t>
            </a:r>
            <a:endParaRPr lang="en-US" altLang="zh-TW" sz="2800" dirty="0" smtClean="0">
              <a:solidFill>
                <a:srgbClr val="FF0000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連假</a:t>
            </a:r>
            <a:r>
              <a:rPr lang="zh-TW" altLang="en-US" sz="28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帶</a:t>
            </a:r>
            <a:r>
              <a:rPr lang="zh-TW" altLang="en-US" sz="28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孩子</a:t>
            </a:r>
            <a:r>
              <a:rPr lang="zh-TW" altLang="en-US" sz="28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到診所</a:t>
            </a:r>
            <a:r>
              <a:rPr lang="zh-TW" altLang="en-US" sz="28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檢查並繳回</a:t>
            </a:r>
            <a:endParaRPr lang="zh-TW" altLang="en-US" sz="2800" dirty="0">
              <a:solidFill>
                <a:srgbClr val="FF0000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64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49" y="-9525"/>
            <a:ext cx="9262493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親師配合</a:t>
            </a:r>
            <a:r>
              <a:rPr lang="zh-TW" altLang="en-US" dirty="0" smtClean="0"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事項</a:t>
            </a:r>
            <a:r>
              <a:rPr lang="en-US" altLang="zh-TW" dirty="0" smtClean="0"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-2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-92556" y="1124744"/>
            <a:ext cx="9417084" cy="4968552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新北校園通</a:t>
            </a:r>
            <a:r>
              <a:rPr lang="en-US" altLang="zh-TW" sz="2800" dirty="0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app</a:t>
            </a:r>
            <a:r>
              <a:rPr lang="en-US" altLang="zh-TW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:</a:t>
            </a:r>
            <a:r>
              <a:rPr lang="zh-TW" altLang="en-US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可幫孩子請假、成績單下載</a:t>
            </a:r>
            <a:r>
              <a:rPr lang="zh-TW" altLang="en-US" sz="2800" dirty="0" smtClean="0">
                <a:latin typeface="標楷體"/>
                <a:ea typeface="標楷體"/>
                <a:cs typeface="文鼎中特圓" panose="020B0609010101010101" pitchFamily="49" charset="-120"/>
              </a:rPr>
              <a:t>、</a:t>
            </a:r>
            <a:r>
              <a:rPr lang="zh-TW" altLang="en-US" sz="2800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電子聯絡簿</a:t>
            </a:r>
            <a:endParaRPr lang="en-US" altLang="zh-TW" sz="2800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b="20173"/>
          <a:stretch/>
        </p:blipFill>
        <p:spPr>
          <a:xfrm>
            <a:off x="-30449" y="1708809"/>
            <a:ext cx="3168763" cy="5058889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28613" y="5950971"/>
            <a:ext cx="915405" cy="8134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70" y="2280867"/>
            <a:ext cx="3170237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6048407" y="1708809"/>
            <a:ext cx="2979924" cy="4940134"/>
            <a:chOff x="7746595" y="1799111"/>
            <a:chExt cx="2979924" cy="4940134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5" b="9261"/>
            <a:stretch/>
          </p:blipFill>
          <p:spPr>
            <a:xfrm>
              <a:off x="7746595" y="1799111"/>
              <a:ext cx="2979924" cy="4940134"/>
            </a:xfrm>
            <a:prstGeom prst="rect">
              <a:avLst/>
            </a:prstGeom>
          </p:spPr>
        </p:pic>
        <p:sp>
          <p:nvSpPr>
            <p:cNvPr id="12" name="圓角矩形 11"/>
            <p:cNvSpPr/>
            <p:nvPr/>
          </p:nvSpPr>
          <p:spPr>
            <a:xfrm>
              <a:off x="8585860" y="2909455"/>
              <a:ext cx="368135" cy="349134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2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19" y="9826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親師配合事項</a:t>
            </a:r>
            <a:r>
              <a:rPr lang="en-US" altLang="zh-TW" dirty="0" smtClean="0">
                <a:latin typeface="華康特粗楷體(P)" panose="02010600010101010101" pitchFamily="2" charset="-120"/>
                <a:ea typeface="華康特粗楷體(P)" panose="02010600010101010101" pitchFamily="2" charset="-120"/>
              </a:rPr>
              <a:t>-3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-68174" y="1412776"/>
            <a:ext cx="9001000" cy="4824536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停課不停學</a:t>
            </a:r>
            <a:r>
              <a:rPr lang="en-US" altLang="zh-TW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:</a:t>
            </a:r>
          </a:p>
          <a:p>
            <a:r>
              <a:rPr lang="en-US" altLang="zh-TW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(1)</a:t>
            </a:r>
            <a:r>
              <a:rPr lang="zh-TW" altLang="en-US" dirty="0">
                <a:solidFill>
                  <a:srgbClr val="7030A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班網</a:t>
            </a: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：自強校網</a:t>
            </a:r>
            <a:r>
              <a:rPr lang="en-US" altLang="zh-TW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/</a:t>
            </a: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聯絡方式</a:t>
            </a:r>
            <a:r>
              <a:rPr lang="en-US" altLang="zh-TW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/</a:t>
            </a: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班級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網頁</a:t>
            </a:r>
            <a:endParaRPr lang="en-US" altLang="zh-TW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endParaRPr lang="en-US" altLang="zh-TW" dirty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r>
              <a:rPr lang="en-US" altLang="zh-TW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(2)</a:t>
            </a:r>
            <a:r>
              <a:rPr lang="en-US" altLang="zh-TW" dirty="0">
                <a:solidFill>
                  <a:srgbClr val="7030A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Meet</a:t>
            </a:r>
            <a:r>
              <a:rPr lang="zh-TW" altLang="en-US" dirty="0">
                <a:solidFill>
                  <a:srgbClr val="7030A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直播</a:t>
            </a:r>
            <a:r>
              <a:rPr lang="en-US" altLang="zh-TW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:</a:t>
            </a: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學生使用親師生平台帳號登入</a:t>
            </a:r>
            <a:r>
              <a:rPr lang="en-US" altLang="zh-TW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/</a:t>
            </a: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使用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會議 </a:t>
            </a:r>
            <a:endParaRPr lang="en-US" altLang="zh-TW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    代碼 </a:t>
            </a:r>
            <a:r>
              <a:rPr lang="en-US" altLang="zh-TW" b="1" dirty="0" err="1" smtClean="0">
                <a:solidFill>
                  <a:srgbClr val="FF000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jcps604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</a:t>
            </a: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進入會議室上課，上課時間按照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學校  </a:t>
            </a:r>
            <a:endParaRPr lang="en-US" altLang="zh-TW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    課表</a:t>
            </a:r>
            <a:r>
              <a:rPr lang="en-US" altLang="zh-TW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(</a:t>
            </a:r>
            <a:r>
              <a:rPr lang="en-US" altLang="zh-TW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8:45-16:00)</a:t>
            </a: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上課，每節上課</a:t>
            </a:r>
            <a:r>
              <a:rPr lang="en-US" altLang="zh-TW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30</a:t>
            </a: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分鐘，休息</a:t>
            </a:r>
            <a:r>
              <a:rPr lang="en-US" altLang="zh-TW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20</a:t>
            </a:r>
          </a:p>
          <a:p>
            <a:pPr marL="0" indent="0">
              <a:buNone/>
            </a:pP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    分鐘</a:t>
            </a:r>
            <a:endParaRPr lang="en-US" altLang="zh-TW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endParaRPr lang="en-US" altLang="zh-TW" dirty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</a:t>
            </a:r>
            <a:r>
              <a:rPr lang="en-US" altLang="zh-TW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(3)</a:t>
            </a:r>
            <a:r>
              <a:rPr lang="en-US" altLang="zh-TW" dirty="0">
                <a:solidFill>
                  <a:srgbClr val="7030A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classroom</a:t>
            </a:r>
            <a:r>
              <a:rPr lang="zh-TW" altLang="en-US" dirty="0">
                <a:solidFill>
                  <a:srgbClr val="7030A0"/>
                </a:solidFill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繳作業、測驗</a:t>
            </a: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：一樣使用親師生平台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帳號</a:t>
            </a:r>
            <a:endParaRPr lang="en-US" altLang="zh-TW" dirty="0" smtClean="0">
              <a:latin typeface="文鼎中特圓" panose="020B0609010101010101" pitchFamily="49" charset="-120"/>
              <a:ea typeface="文鼎中特圓" panose="020B0609010101010101" pitchFamily="49" charset="-120"/>
              <a:cs typeface="文鼎中特圓" panose="020B0609010101010101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   進入</a:t>
            </a: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，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各科</a:t>
            </a: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作業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都</a:t>
            </a: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使用</a:t>
            </a:r>
            <a:r>
              <a:rPr lang="zh-TW" altLang="en-US" dirty="0" smtClean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同一</a:t>
            </a:r>
            <a:r>
              <a:rPr lang="zh-TW" altLang="en-US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個</a:t>
            </a:r>
            <a:r>
              <a:rPr lang="en-US" altLang="zh-TW" dirty="0">
                <a:latin typeface="文鼎中特圓" panose="020B0609010101010101" pitchFamily="49" charset="-120"/>
                <a:ea typeface="文鼎中特圓" panose="020B0609010101010101" pitchFamily="49" charset="-120"/>
                <a:cs typeface="文鼎中特圓" panose="020B0609010101010101" pitchFamily="49" charset="-120"/>
              </a:rPr>
              <a:t>classroom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0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648</Words>
  <Application>Microsoft Office PowerPoint</Application>
  <PresentationFormat>如螢幕大小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604 歡迎您蒞臨    110.09.17  線上家長日</vt:lpstr>
      <vt:lpstr>處室宣導事項</vt:lpstr>
      <vt:lpstr>處室宣導事項</vt:lpstr>
      <vt:lpstr>處室宣導事項</vt:lpstr>
      <vt:lpstr>課程教學方向</vt:lpstr>
      <vt:lpstr>六年級課程加強</vt:lpstr>
      <vt:lpstr>親師配合事項-1</vt:lpstr>
      <vt:lpstr>親師配合事項-2</vt:lpstr>
      <vt:lpstr>親師配合事項-3</vt:lpstr>
      <vt:lpstr>604  Classroom</vt:lpstr>
      <vt:lpstr>親師配合事項-4</vt:lpstr>
      <vt:lpstr>本學期重要行事 </vt:lpstr>
      <vt:lpstr>班費說明</vt:lpstr>
      <vt:lpstr>家長代表</vt:lpstr>
      <vt:lpstr>臨時動議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604 歡迎您蒞臨    110.09.17  線上家長日</dc:title>
  <dc:creator>謝宛容</dc:creator>
  <cp:lastModifiedBy>謝宛容</cp:lastModifiedBy>
  <cp:revision>7</cp:revision>
  <dcterms:created xsi:type="dcterms:W3CDTF">2021-09-16T14:54:19Z</dcterms:created>
  <dcterms:modified xsi:type="dcterms:W3CDTF">2021-09-17T10:05:24Z</dcterms:modified>
</cp:coreProperties>
</file>